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1"/>
  </p:notesMasterIdLst>
  <p:sldIdLst>
    <p:sldId id="299" r:id="rId4"/>
    <p:sldId id="302" r:id="rId5"/>
    <p:sldId id="304" r:id="rId6"/>
    <p:sldId id="316" r:id="rId7"/>
    <p:sldId id="315" r:id="rId8"/>
    <p:sldId id="323" r:id="rId9"/>
    <p:sldId id="306" r:id="rId10"/>
    <p:sldId id="308" r:id="rId11"/>
    <p:sldId id="327" r:id="rId12"/>
    <p:sldId id="309" r:id="rId13"/>
    <p:sldId id="332" r:id="rId14"/>
    <p:sldId id="310" r:id="rId15"/>
    <p:sldId id="322" r:id="rId16"/>
    <p:sldId id="311" r:id="rId17"/>
    <p:sldId id="331" r:id="rId18"/>
    <p:sldId id="324" r:id="rId19"/>
    <p:sldId id="325" r:id="rId20"/>
    <p:sldId id="330" r:id="rId21"/>
    <p:sldId id="333" r:id="rId22"/>
    <p:sldId id="334" r:id="rId23"/>
    <p:sldId id="313" r:id="rId24"/>
    <p:sldId id="319" r:id="rId25"/>
    <p:sldId id="317" r:id="rId26"/>
    <p:sldId id="328" r:id="rId27"/>
    <p:sldId id="329" r:id="rId28"/>
    <p:sldId id="320" r:id="rId29"/>
    <p:sldId id="303" r:id="rId3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188">
          <p15:clr>
            <a:srgbClr val="A4A3A4"/>
          </p15:clr>
        </p15:guide>
        <p15:guide id="3" orient="horz" pos="972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1080">
          <p15:clr>
            <a:srgbClr val="A4A3A4"/>
          </p15:clr>
        </p15:guide>
        <p15:guide id="6" orient="horz" pos="1404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76190"/>
  </p:normalViewPr>
  <p:slideViewPr>
    <p:cSldViewPr snapToObjects="1">
      <p:cViewPr varScale="1">
        <p:scale>
          <a:sx n="128" d="100"/>
          <a:sy n="128" d="100"/>
        </p:scale>
        <p:origin x="1576" y="168"/>
      </p:cViewPr>
      <p:guideLst>
        <p:guide orient="horz" pos="1620"/>
        <p:guide orient="horz" pos="1188"/>
        <p:guide orient="horz" pos="972"/>
        <p:guide orient="horz" pos="756"/>
        <p:guide orient="horz" pos="1080"/>
        <p:guide orient="horz" pos="1404"/>
        <p:guide orient="horz" pos="1296"/>
        <p:guide orient="horz" pos="864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42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3715D-1217-6F40-A5A1-6766B04E0EB8}" type="doc">
      <dgm:prSet loTypeId="urn:microsoft.com/office/officeart/2008/layout/SquareAccentList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7E6258B-21C5-214C-A91C-F28BC2A0E7A9}">
      <dgm:prSet phldrT="[Text]"/>
      <dgm:spPr/>
      <dgm:t>
        <a:bodyPr/>
        <a:lstStyle/>
        <a:p>
          <a:pPr algn="ctr"/>
          <a:r>
            <a:rPr lang="en-US" dirty="0"/>
            <a:t>UI</a:t>
          </a:r>
        </a:p>
      </dgm:t>
    </dgm:pt>
    <dgm:pt modelId="{A8A2E137-82B1-6646-89CC-F55608FDA043}" type="parTrans" cxnId="{E576F0C7-125C-084F-9337-515DF785D7BA}">
      <dgm:prSet/>
      <dgm:spPr/>
      <dgm:t>
        <a:bodyPr/>
        <a:lstStyle/>
        <a:p>
          <a:pPr algn="ctr"/>
          <a:endParaRPr lang="en-US"/>
        </a:p>
      </dgm:t>
    </dgm:pt>
    <dgm:pt modelId="{2776D752-1C71-FD42-BED0-FDE35972B1B4}" type="sibTrans" cxnId="{E576F0C7-125C-084F-9337-515DF785D7BA}">
      <dgm:prSet/>
      <dgm:spPr/>
      <dgm:t>
        <a:bodyPr/>
        <a:lstStyle/>
        <a:p>
          <a:pPr algn="ctr"/>
          <a:endParaRPr lang="en-US"/>
        </a:p>
      </dgm:t>
    </dgm:pt>
    <dgm:pt modelId="{BFC962BB-1970-4D4A-8A4A-6FB93C573B1B}">
      <dgm:prSet phldrT="[Text]" custT="1"/>
      <dgm:spPr/>
      <dgm:t>
        <a:bodyPr/>
        <a:lstStyle/>
        <a:p>
          <a:pPr algn="ctr"/>
          <a:r>
            <a:rPr lang="en-CA" sz="1400" dirty="0"/>
            <a:t>Specifying user inputs and user outputs</a:t>
          </a:r>
          <a:endParaRPr lang="en-US" sz="1400" dirty="0"/>
        </a:p>
      </dgm:t>
    </dgm:pt>
    <dgm:pt modelId="{3B11C028-E1C9-9B4F-9880-ED3184240D5D}" type="parTrans" cxnId="{61E90682-8ECB-DB4D-8739-AFB349BA6F15}">
      <dgm:prSet/>
      <dgm:spPr/>
      <dgm:t>
        <a:bodyPr/>
        <a:lstStyle/>
        <a:p>
          <a:pPr algn="ctr"/>
          <a:endParaRPr lang="en-US"/>
        </a:p>
      </dgm:t>
    </dgm:pt>
    <dgm:pt modelId="{EE8FD704-B085-4C41-A312-24070A3EECBF}" type="sibTrans" cxnId="{61E90682-8ECB-DB4D-8739-AFB349BA6F15}">
      <dgm:prSet/>
      <dgm:spPr/>
      <dgm:t>
        <a:bodyPr/>
        <a:lstStyle/>
        <a:p>
          <a:pPr algn="ctr"/>
          <a:endParaRPr lang="en-US"/>
        </a:p>
      </dgm:t>
    </dgm:pt>
    <dgm:pt modelId="{46D641BA-81E6-6246-A289-F8B357CF085C}">
      <dgm:prSet phldrT="[Text]"/>
      <dgm:spPr/>
      <dgm:t>
        <a:bodyPr/>
        <a:lstStyle/>
        <a:p>
          <a:pPr algn="ctr"/>
          <a:r>
            <a:rPr lang="en-US" dirty="0"/>
            <a:t>Server</a:t>
          </a:r>
        </a:p>
      </dgm:t>
    </dgm:pt>
    <dgm:pt modelId="{3F549368-27DC-B245-88D1-CB0DFA107916}" type="parTrans" cxnId="{F94BF34B-E358-0842-A88E-BED0D96AD66E}">
      <dgm:prSet/>
      <dgm:spPr/>
      <dgm:t>
        <a:bodyPr/>
        <a:lstStyle/>
        <a:p>
          <a:pPr algn="ctr"/>
          <a:endParaRPr lang="en-US"/>
        </a:p>
      </dgm:t>
    </dgm:pt>
    <dgm:pt modelId="{53DD7C6B-92DF-0546-BC9A-34F5188323E9}" type="sibTrans" cxnId="{F94BF34B-E358-0842-A88E-BED0D96AD66E}">
      <dgm:prSet/>
      <dgm:spPr/>
      <dgm:t>
        <a:bodyPr/>
        <a:lstStyle/>
        <a:p>
          <a:pPr algn="ctr"/>
          <a:endParaRPr lang="en-US"/>
        </a:p>
      </dgm:t>
    </dgm:pt>
    <dgm:pt modelId="{B160281E-6FE2-4345-8FD7-8696A93C56FC}">
      <dgm:prSet phldrT="[Text]" custT="1"/>
      <dgm:spPr/>
      <dgm:t>
        <a:bodyPr/>
        <a:lstStyle/>
        <a:p>
          <a:pPr algn="ctr"/>
          <a:r>
            <a:rPr lang="en-US" sz="1400" dirty="0"/>
            <a:t>Specifying how to construct outputs and do all calculations</a:t>
          </a:r>
        </a:p>
      </dgm:t>
    </dgm:pt>
    <dgm:pt modelId="{9D9B8651-C6F2-E940-A96B-9C9C2A21953C}" type="parTrans" cxnId="{886EE167-4C06-B840-854B-EA5CADD72180}">
      <dgm:prSet/>
      <dgm:spPr/>
      <dgm:t>
        <a:bodyPr/>
        <a:lstStyle/>
        <a:p>
          <a:pPr algn="ctr"/>
          <a:endParaRPr lang="en-US"/>
        </a:p>
      </dgm:t>
    </dgm:pt>
    <dgm:pt modelId="{CC8B7169-DF67-7847-BE68-AEF972A6732B}" type="sibTrans" cxnId="{886EE167-4C06-B840-854B-EA5CADD72180}">
      <dgm:prSet/>
      <dgm:spPr/>
      <dgm:t>
        <a:bodyPr/>
        <a:lstStyle/>
        <a:p>
          <a:pPr algn="ctr"/>
          <a:endParaRPr lang="en-US"/>
        </a:p>
      </dgm:t>
    </dgm:pt>
    <dgm:pt modelId="{67306400-B75E-CC46-A708-F27AA33EADEC}">
      <dgm:prSet/>
      <dgm:spPr/>
      <dgm:t>
        <a:bodyPr/>
        <a:lstStyle/>
        <a:p>
          <a:pPr algn="ctr"/>
          <a:r>
            <a:rPr lang="en-US" dirty="0"/>
            <a:t>Launch app</a:t>
          </a:r>
        </a:p>
      </dgm:t>
    </dgm:pt>
    <dgm:pt modelId="{D5D61EDF-EBA9-6643-A862-0D75F7DDE833}" type="parTrans" cxnId="{88DCCB6C-82DC-EE48-B3EA-EC416A873252}">
      <dgm:prSet/>
      <dgm:spPr/>
      <dgm:t>
        <a:bodyPr/>
        <a:lstStyle/>
        <a:p>
          <a:pPr algn="ctr"/>
          <a:endParaRPr lang="en-US"/>
        </a:p>
      </dgm:t>
    </dgm:pt>
    <dgm:pt modelId="{8FDA3D1B-E784-834B-B9C7-CCBF699557BE}" type="sibTrans" cxnId="{88DCCB6C-82DC-EE48-B3EA-EC416A873252}">
      <dgm:prSet/>
      <dgm:spPr/>
      <dgm:t>
        <a:bodyPr/>
        <a:lstStyle/>
        <a:p>
          <a:pPr algn="ctr"/>
          <a:endParaRPr lang="en-US"/>
        </a:p>
      </dgm:t>
    </dgm:pt>
    <dgm:pt modelId="{881B979A-6A39-D24B-AFCB-08BDD2BA8683}">
      <dgm:prSet custT="1"/>
      <dgm:spPr/>
      <dgm:t>
        <a:bodyPr/>
        <a:lstStyle/>
        <a:p>
          <a:pPr algn="ctr"/>
          <a:r>
            <a:rPr lang="en-CA" sz="1400" dirty="0"/>
            <a:t>Run </a:t>
          </a:r>
          <a:r>
            <a:rPr lang="en-CA" sz="1400" i="1" dirty="0" err="1"/>
            <a:t>shinyApp</a:t>
          </a:r>
          <a:r>
            <a:rPr lang="en-CA" sz="1400" i="1" dirty="0"/>
            <a:t>(</a:t>
          </a:r>
          <a:r>
            <a:rPr lang="en-CA" sz="1400" i="1" dirty="0" err="1"/>
            <a:t>ui</a:t>
          </a:r>
          <a:r>
            <a:rPr lang="en-CA" sz="1400" i="1" dirty="0"/>
            <a:t> = </a:t>
          </a:r>
          <a:r>
            <a:rPr lang="en-CA" sz="1400" i="1" dirty="0" err="1"/>
            <a:t>ui</a:t>
          </a:r>
          <a:r>
            <a:rPr lang="en-CA" sz="1400" i="1" dirty="0"/>
            <a:t>, server = server)</a:t>
          </a:r>
          <a:endParaRPr lang="en-US" sz="1400" i="1" dirty="0"/>
        </a:p>
      </dgm:t>
    </dgm:pt>
    <dgm:pt modelId="{74F36982-BEDB-5D40-B3D7-31FFA1C45E44}" type="parTrans" cxnId="{D228D71E-4861-A546-9C79-96548FA81518}">
      <dgm:prSet/>
      <dgm:spPr/>
      <dgm:t>
        <a:bodyPr/>
        <a:lstStyle/>
        <a:p>
          <a:pPr algn="ctr"/>
          <a:endParaRPr lang="en-US"/>
        </a:p>
      </dgm:t>
    </dgm:pt>
    <dgm:pt modelId="{719183C7-BDF3-1142-B566-173BC20C4801}" type="sibTrans" cxnId="{D228D71E-4861-A546-9C79-96548FA81518}">
      <dgm:prSet/>
      <dgm:spPr/>
      <dgm:t>
        <a:bodyPr/>
        <a:lstStyle/>
        <a:p>
          <a:pPr algn="ctr"/>
          <a:endParaRPr lang="en-US"/>
        </a:p>
      </dgm:t>
    </dgm:pt>
    <dgm:pt modelId="{E8A08716-F89F-5D41-B676-15858F8015C6}" type="pres">
      <dgm:prSet presAssocID="{0043715D-1217-6F40-A5A1-6766B04E0EB8}" presName="layout" presStyleCnt="0">
        <dgm:presLayoutVars>
          <dgm:chMax/>
          <dgm:chPref/>
          <dgm:dir/>
          <dgm:resizeHandles/>
        </dgm:presLayoutVars>
      </dgm:prSet>
      <dgm:spPr/>
    </dgm:pt>
    <dgm:pt modelId="{0CCBA70C-1702-5549-A675-07EB907F4FA8}" type="pres">
      <dgm:prSet presAssocID="{F7E6258B-21C5-214C-A91C-F28BC2A0E7A9}" presName="root" presStyleCnt="0">
        <dgm:presLayoutVars>
          <dgm:chMax/>
          <dgm:chPref/>
        </dgm:presLayoutVars>
      </dgm:prSet>
      <dgm:spPr/>
    </dgm:pt>
    <dgm:pt modelId="{74905A9E-312C-8A4B-9B67-810844D4F52E}" type="pres">
      <dgm:prSet presAssocID="{F7E6258B-21C5-214C-A91C-F28BC2A0E7A9}" presName="rootComposite" presStyleCnt="0">
        <dgm:presLayoutVars/>
      </dgm:prSet>
      <dgm:spPr/>
    </dgm:pt>
    <dgm:pt modelId="{5F5F37DE-F7CE-4640-BB10-2895B4DD3225}" type="pres">
      <dgm:prSet presAssocID="{F7E6258B-21C5-214C-A91C-F28BC2A0E7A9}" presName="ParentAccent" presStyleLbl="alignNode1" presStyleIdx="0" presStyleCnt="3"/>
      <dgm:spPr/>
    </dgm:pt>
    <dgm:pt modelId="{90AA523F-9D54-6D4E-94D3-0E3A88FFCC1A}" type="pres">
      <dgm:prSet presAssocID="{F7E6258B-21C5-214C-A91C-F28BC2A0E7A9}" presName="ParentSmallAccent" presStyleLbl="fgAcc1" presStyleIdx="0" presStyleCnt="3"/>
      <dgm:spPr/>
    </dgm:pt>
    <dgm:pt modelId="{1DFBB090-D179-164A-9FFB-C926F0A96971}" type="pres">
      <dgm:prSet presAssocID="{F7E6258B-21C5-214C-A91C-F28BC2A0E7A9}" presName="Parent" presStyleLbl="revTx" presStyleIdx="0" presStyleCnt="6">
        <dgm:presLayoutVars>
          <dgm:chMax/>
          <dgm:chPref val="4"/>
          <dgm:bulletEnabled val="1"/>
        </dgm:presLayoutVars>
      </dgm:prSet>
      <dgm:spPr/>
    </dgm:pt>
    <dgm:pt modelId="{66BDDFD3-D433-AB49-B778-1D57C14F1F99}" type="pres">
      <dgm:prSet presAssocID="{F7E6258B-21C5-214C-A91C-F28BC2A0E7A9}" presName="childShape" presStyleCnt="0">
        <dgm:presLayoutVars>
          <dgm:chMax val="0"/>
          <dgm:chPref val="0"/>
        </dgm:presLayoutVars>
      </dgm:prSet>
      <dgm:spPr/>
    </dgm:pt>
    <dgm:pt modelId="{66EB963E-0B3E-0744-8DE3-AC277256BF5F}" type="pres">
      <dgm:prSet presAssocID="{BFC962BB-1970-4D4A-8A4A-6FB93C573B1B}" presName="childComposite" presStyleCnt="0">
        <dgm:presLayoutVars>
          <dgm:chMax val="0"/>
          <dgm:chPref val="0"/>
        </dgm:presLayoutVars>
      </dgm:prSet>
      <dgm:spPr/>
    </dgm:pt>
    <dgm:pt modelId="{2D561070-B6BC-8044-999E-BE0D732A5580}" type="pres">
      <dgm:prSet presAssocID="{BFC962BB-1970-4D4A-8A4A-6FB93C573B1B}" presName="ChildAccent" presStyleLbl="solidFgAcc1" presStyleIdx="0" presStyleCnt="3"/>
      <dgm:spPr/>
    </dgm:pt>
    <dgm:pt modelId="{90AACAAD-2C64-A746-8429-3B2406F68CCE}" type="pres">
      <dgm:prSet presAssocID="{BFC962BB-1970-4D4A-8A4A-6FB93C573B1B}" presName="Child" presStyleLbl="revTx" presStyleIdx="1" presStyleCnt="6" custScaleY="243912">
        <dgm:presLayoutVars>
          <dgm:chMax val="0"/>
          <dgm:chPref val="0"/>
          <dgm:bulletEnabled val="1"/>
        </dgm:presLayoutVars>
      </dgm:prSet>
      <dgm:spPr/>
    </dgm:pt>
    <dgm:pt modelId="{4724621C-B3D6-F540-BDEE-1F219F0AEF8B}" type="pres">
      <dgm:prSet presAssocID="{46D641BA-81E6-6246-A289-F8B357CF085C}" presName="root" presStyleCnt="0">
        <dgm:presLayoutVars>
          <dgm:chMax/>
          <dgm:chPref/>
        </dgm:presLayoutVars>
      </dgm:prSet>
      <dgm:spPr/>
    </dgm:pt>
    <dgm:pt modelId="{AC6E7C6E-712A-7645-B884-AFAB93D2291A}" type="pres">
      <dgm:prSet presAssocID="{46D641BA-81E6-6246-A289-F8B357CF085C}" presName="rootComposite" presStyleCnt="0">
        <dgm:presLayoutVars/>
      </dgm:prSet>
      <dgm:spPr/>
    </dgm:pt>
    <dgm:pt modelId="{5C7FD211-A1C3-8D4D-AB8D-0EC7122CCBCE}" type="pres">
      <dgm:prSet presAssocID="{46D641BA-81E6-6246-A289-F8B357CF085C}" presName="ParentAccent" presStyleLbl="alignNode1" presStyleIdx="1" presStyleCnt="3"/>
      <dgm:spPr/>
    </dgm:pt>
    <dgm:pt modelId="{9E6719C6-6A6E-E44F-9B59-B142619CAF3E}" type="pres">
      <dgm:prSet presAssocID="{46D641BA-81E6-6246-A289-F8B357CF085C}" presName="ParentSmallAccent" presStyleLbl="fgAcc1" presStyleIdx="1" presStyleCnt="3"/>
      <dgm:spPr/>
    </dgm:pt>
    <dgm:pt modelId="{CFE01F50-B4CB-624B-938A-25EEB6F2A2AB}" type="pres">
      <dgm:prSet presAssocID="{46D641BA-81E6-6246-A289-F8B357CF085C}" presName="Parent" presStyleLbl="revTx" presStyleIdx="2" presStyleCnt="6">
        <dgm:presLayoutVars>
          <dgm:chMax/>
          <dgm:chPref val="4"/>
          <dgm:bulletEnabled val="1"/>
        </dgm:presLayoutVars>
      </dgm:prSet>
      <dgm:spPr/>
    </dgm:pt>
    <dgm:pt modelId="{D489083B-2EF4-014E-97D1-7B1F5DEEBB60}" type="pres">
      <dgm:prSet presAssocID="{46D641BA-81E6-6246-A289-F8B357CF085C}" presName="childShape" presStyleCnt="0">
        <dgm:presLayoutVars>
          <dgm:chMax val="0"/>
          <dgm:chPref val="0"/>
        </dgm:presLayoutVars>
      </dgm:prSet>
      <dgm:spPr/>
    </dgm:pt>
    <dgm:pt modelId="{9E3A9591-D208-0048-B156-E085877D7E13}" type="pres">
      <dgm:prSet presAssocID="{B160281E-6FE2-4345-8FD7-8696A93C56FC}" presName="childComposite" presStyleCnt="0">
        <dgm:presLayoutVars>
          <dgm:chMax val="0"/>
          <dgm:chPref val="0"/>
        </dgm:presLayoutVars>
      </dgm:prSet>
      <dgm:spPr/>
    </dgm:pt>
    <dgm:pt modelId="{C8AC8739-047D-AC4D-AA82-B9D1A1457CAD}" type="pres">
      <dgm:prSet presAssocID="{B160281E-6FE2-4345-8FD7-8696A93C56FC}" presName="ChildAccent" presStyleLbl="solidFgAcc1" presStyleIdx="1" presStyleCnt="3"/>
      <dgm:spPr/>
    </dgm:pt>
    <dgm:pt modelId="{25B6D76D-2FA1-4246-A2EF-A734A31B2404}" type="pres">
      <dgm:prSet presAssocID="{B160281E-6FE2-4345-8FD7-8696A93C56FC}" presName="Child" presStyleLbl="revTx" presStyleIdx="3" presStyleCnt="6" custScaleY="265394">
        <dgm:presLayoutVars>
          <dgm:chMax val="0"/>
          <dgm:chPref val="0"/>
          <dgm:bulletEnabled val="1"/>
        </dgm:presLayoutVars>
      </dgm:prSet>
      <dgm:spPr/>
    </dgm:pt>
    <dgm:pt modelId="{4EF0EC94-BAFF-9B44-A975-662C9F7290DE}" type="pres">
      <dgm:prSet presAssocID="{67306400-B75E-CC46-A708-F27AA33EADEC}" presName="root" presStyleCnt="0">
        <dgm:presLayoutVars>
          <dgm:chMax/>
          <dgm:chPref/>
        </dgm:presLayoutVars>
      </dgm:prSet>
      <dgm:spPr/>
    </dgm:pt>
    <dgm:pt modelId="{F817F58E-D409-1447-A571-CDFE8DE59DED}" type="pres">
      <dgm:prSet presAssocID="{67306400-B75E-CC46-A708-F27AA33EADEC}" presName="rootComposite" presStyleCnt="0">
        <dgm:presLayoutVars/>
      </dgm:prSet>
      <dgm:spPr/>
    </dgm:pt>
    <dgm:pt modelId="{C40D976D-728F-B648-AA42-14C89BE1732A}" type="pres">
      <dgm:prSet presAssocID="{67306400-B75E-CC46-A708-F27AA33EADEC}" presName="ParentAccent" presStyleLbl="alignNode1" presStyleIdx="2" presStyleCnt="3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3FD665BA-89DE-D84B-BAF3-1D98982F1358}" type="pres">
      <dgm:prSet presAssocID="{67306400-B75E-CC46-A708-F27AA33EADEC}" presName="ParentSmallAccent" presStyleLbl="fgAcc1" presStyleIdx="2" presStyleCnt="3"/>
      <dgm:spPr>
        <a:ln>
          <a:solidFill>
            <a:schemeClr val="accent6">
              <a:lumMod val="50000"/>
            </a:schemeClr>
          </a:solidFill>
        </a:ln>
      </dgm:spPr>
    </dgm:pt>
    <dgm:pt modelId="{65CD20DB-E77A-0246-A9A8-72A88794E9E2}" type="pres">
      <dgm:prSet presAssocID="{67306400-B75E-CC46-A708-F27AA33EADEC}" presName="Parent" presStyleLbl="revTx" presStyleIdx="4" presStyleCnt="6">
        <dgm:presLayoutVars>
          <dgm:chMax/>
          <dgm:chPref val="4"/>
          <dgm:bulletEnabled val="1"/>
        </dgm:presLayoutVars>
      </dgm:prSet>
      <dgm:spPr/>
    </dgm:pt>
    <dgm:pt modelId="{18989BC2-0126-A74A-8BC9-35C33CBE5C1C}" type="pres">
      <dgm:prSet presAssocID="{67306400-B75E-CC46-A708-F27AA33EADEC}" presName="childShape" presStyleCnt="0">
        <dgm:presLayoutVars>
          <dgm:chMax val="0"/>
          <dgm:chPref val="0"/>
        </dgm:presLayoutVars>
      </dgm:prSet>
      <dgm:spPr/>
    </dgm:pt>
    <dgm:pt modelId="{348886D7-1917-F941-A9F4-38C6D2209901}" type="pres">
      <dgm:prSet presAssocID="{881B979A-6A39-D24B-AFCB-08BDD2BA8683}" presName="childComposite" presStyleCnt="0">
        <dgm:presLayoutVars>
          <dgm:chMax val="0"/>
          <dgm:chPref val="0"/>
        </dgm:presLayoutVars>
      </dgm:prSet>
      <dgm:spPr/>
    </dgm:pt>
    <dgm:pt modelId="{6A7E7376-FDB2-2F4D-9895-F511714D6B51}" type="pres">
      <dgm:prSet presAssocID="{881B979A-6A39-D24B-AFCB-08BDD2BA8683}" presName="ChildAccent" presStyleLbl="solidFgAcc1" presStyleIdx="2" presStyleCnt="3"/>
      <dgm:spPr>
        <a:ln>
          <a:solidFill>
            <a:schemeClr val="accent6">
              <a:lumMod val="50000"/>
            </a:schemeClr>
          </a:solidFill>
        </a:ln>
      </dgm:spPr>
    </dgm:pt>
    <dgm:pt modelId="{4639A869-47BD-A240-8220-D4A8AFA33B6E}" type="pres">
      <dgm:prSet presAssocID="{881B979A-6A39-D24B-AFCB-08BDD2BA8683}" presName="Child" presStyleLbl="revTx" presStyleIdx="5" presStyleCnt="6" custScaleY="241934">
        <dgm:presLayoutVars>
          <dgm:chMax val="0"/>
          <dgm:chPref val="0"/>
          <dgm:bulletEnabled val="1"/>
        </dgm:presLayoutVars>
      </dgm:prSet>
      <dgm:spPr/>
    </dgm:pt>
  </dgm:ptLst>
  <dgm:cxnLst>
    <dgm:cxn modelId="{627EC10B-66FF-D249-8535-6B93015DF68C}" type="presOf" srcId="{0043715D-1217-6F40-A5A1-6766B04E0EB8}" destId="{E8A08716-F89F-5D41-B676-15858F8015C6}" srcOrd="0" destOrd="0" presId="urn:microsoft.com/office/officeart/2008/layout/SquareAccentList"/>
    <dgm:cxn modelId="{D228D71E-4861-A546-9C79-96548FA81518}" srcId="{67306400-B75E-CC46-A708-F27AA33EADEC}" destId="{881B979A-6A39-D24B-AFCB-08BDD2BA8683}" srcOrd="0" destOrd="0" parTransId="{74F36982-BEDB-5D40-B3D7-31FFA1C45E44}" sibTransId="{719183C7-BDF3-1142-B566-173BC20C4801}"/>
    <dgm:cxn modelId="{2736F61E-6172-184B-BEB0-DD581823D01C}" type="presOf" srcId="{F7E6258B-21C5-214C-A91C-F28BC2A0E7A9}" destId="{1DFBB090-D179-164A-9FFB-C926F0A96971}" srcOrd="0" destOrd="0" presId="urn:microsoft.com/office/officeart/2008/layout/SquareAccentList"/>
    <dgm:cxn modelId="{43DFC426-02F7-3B40-92A8-FE2F971A98AA}" type="presOf" srcId="{BFC962BB-1970-4D4A-8A4A-6FB93C573B1B}" destId="{90AACAAD-2C64-A746-8429-3B2406F68CCE}" srcOrd="0" destOrd="0" presId="urn:microsoft.com/office/officeart/2008/layout/SquareAccentList"/>
    <dgm:cxn modelId="{A985CD3C-2C26-DE4F-9F3D-0E8BFC6A278B}" type="presOf" srcId="{B160281E-6FE2-4345-8FD7-8696A93C56FC}" destId="{25B6D76D-2FA1-4246-A2EF-A734A31B2404}" srcOrd="0" destOrd="0" presId="urn:microsoft.com/office/officeart/2008/layout/SquareAccentList"/>
    <dgm:cxn modelId="{30966E49-73F0-924F-8C0C-D579F2ED52C2}" type="presOf" srcId="{67306400-B75E-CC46-A708-F27AA33EADEC}" destId="{65CD20DB-E77A-0246-A9A8-72A88794E9E2}" srcOrd="0" destOrd="0" presId="urn:microsoft.com/office/officeart/2008/layout/SquareAccentList"/>
    <dgm:cxn modelId="{F94BF34B-E358-0842-A88E-BED0D96AD66E}" srcId="{0043715D-1217-6F40-A5A1-6766B04E0EB8}" destId="{46D641BA-81E6-6246-A289-F8B357CF085C}" srcOrd="1" destOrd="0" parTransId="{3F549368-27DC-B245-88D1-CB0DFA107916}" sibTransId="{53DD7C6B-92DF-0546-BC9A-34F5188323E9}"/>
    <dgm:cxn modelId="{886EE167-4C06-B840-854B-EA5CADD72180}" srcId="{46D641BA-81E6-6246-A289-F8B357CF085C}" destId="{B160281E-6FE2-4345-8FD7-8696A93C56FC}" srcOrd="0" destOrd="0" parTransId="{9D9B8651-C6F2-E940-A96B-9C9C2A21953C}" sibTransId="{CC8B7169-DF67-7847-BE68-AEF972A6732B}"/>
    <dgm:cxn modelId="{88DCCB6C-82DC-EE48-B3EA-EC416A873252}" srcId="{0043715D-1217-6F40-A5A1-6766B04E0EB8}" destId="{67306400-B75E-CC46-A708-F27AA33EADEC}" srcOrd="2" destOrd="0" parTransId="{D5D61EDF-EBA9-6643-A862-0D75F7DDE833}" sibTransId="{8FDA3D1B-E784-834B-B9C7-CCBF699557BE}"/>
    <dgm:cxn modelId="{61E90682-8ECB-DB4D-8739-AFB349BA6F15}" srcId="{F7E6258B-21C5-214C-A91C-F28BC2A0E7A9}" destId="{BFC962BB-1970-4D4A-8A4A-6FB93C573B1B}" srcOrd="0" destOrd="0" parTransId="{3B11C028-E1C9-9B4F-9880-ED3184240D5D}" sibTransId="{EE8FD704-B085-4C41-A312-24070A3EECBF}"/>
    <dgm:cxn modelId="{1AB25AA7-C2A5-C64D-A207-049D2CF39DDA}" type="presOf" srcId="{881B979A-6A39-D24B-AFCB-08BDD2BA8683}" destId="{4639A869-47BD-A240-8220-D4A8AFA33B6E}" srcOrd="0" destOrd="0" presId="urn:microsoft.com/office/officeart/2008/layout/SquareAccentList"/>
    <dgm:cxn modelId="{E576F0C7-125C-084F-9337-515DF785D7BA}" srcId="{0043715D-1217-6F40-A5A1-6766B04E0EB8}" destId="{F7E6258B-21C5-214C-A91C-F28BC2A0E7A9}" srcOrd="0" destOrd="0" parTransId="{A8A2E137-82B1-6646-89CC-F55608FDA043}" sibTransId="{2776D752-1C71-FD42-BED0-FDE35972B1B4}"/>
    <dgm:cxn modelId="{B94CEEF6-A1C4-744C-950F-F7FCE0DD9CD1}" type="presOf" srcId="{46D641BA-81E6-6246-A289-F8B357CF085C}" destId="{CFE01F50-B4CB-624B-938A-25EEB6F2A2AB}" srcOrd="0" destOrd="0" presId="urn:microsoft.com/office/officeart/2008/layout/SquareAccentList"/>
    <dgm:cxn modelId="{EBE54504-70A7-BE48-A6B3-13EEDDF3387B}" type="presParOf" srcId="{E8A08716-F89F-5D41-B676-15858F8015C6}" destId="{0CCBA70C-1702-5549-A675-07EB907F4FA8}" srcOrd="0" destOrd="0" presId="urn:microsoft.com/office/officeart/2008/layout/SquareAccentList"/>
    <dgm:cxn modelId="{92952EBA-0A37-624D-9C39-1A48894F2A03}" type="presParOf" srcId="{0CCBA70C-1702-5549-A675-07EB907F4FA8}" destId="{74905A9E-312C-8A4B-9B67-810844D4F52E}" srcOrd="0" destOrd="0" presId="urn:microsoft.com/office/officeart/2008/layout/SquareAccentList"/>
    <dgm:cxn modelId="{8AECD56E-3F52-1849-8DCA-1692B92E30E4}" type="presParOf" srcId="{74905A9E-312C-8A4B-9B67-810844D4F52E}" destId="{5F5F37DE-F7CE-4640-BB10-2895B4DD3225}" srcOrd="0" destOrd="0" presId="urn:microsoft.com/office/officeart/2008/layout/SquareAccentList"/>
    <dgm:cxn modelId="{D355738C-A765-CF4F-95B9-A08AE9521ED7}" type="presParOf" srcId="{74905A9E-312C-8A4B-9B67-810844D4F52E}" destId="{90AA523F-9D54-6D4E-94D3-0E3A88FFCC1A}" srcOrd="1" destOrd="0" presId="urn:microsoft.com/office/officeart/2008/layout/SquareAccentList"/>
    <dgm:cxn modelId="{93942AAE-5B78-804B-B627-40136A03A745}" type="presParOf" srcId="{74905A9E-312C-8A4B-9B67-810844D4F52E}" destId="{1DFBB090-D179-164A-9FFB-C926F0A96971}" srcOrd="2" destOrd="0" presId="urn:microsoft.com/office/officeart/2008/layout/SquareAccentList"/>
    <dgm:cxn modelId="{83CC086D-C9C9-DC48-8CAD-90106999E8B1}" type="presParOf" srcId="{0CCBA70C-1702-5549-A675-07EB907F4FA8}" destId="{66BDDFD3-D433-AB49-B778-1D57C14F1F99}" srcOrd="1" destOrd="0" presId="urn:microsoft.com/office/officeart/2008/layout/SquareAccentList"/>
    <dgm:cxn modelId="{BA966652-7350-AE45-AACC-F434F1C9A316}" type="presParOf" srcId="{66BDDFD3-D433-AB49-B778-1D57C14F1F99}" destId="{66EB963E-0B3E-0744-8DE3-AC277256BF5F}" srcOrd="0" destOrd="0" presId="urn:microsoft.com/office/officeart/2008/layout/SquareAccentList"/>
    <dgm:cxn modelId="{F5FABF83-FE16-8242-991E-C42B80B937F3}" type="presParOf" srcId="{66EB963E-0B3E-0744-8DE3-AC277256BF5F}" destId="{2D561070-B6BC-8044-999E-BE0D732A5580}" srcOrd="0" destOrd="0" presId="urn:microsoft.com/office/officeart/2008/layout/SquareAccentList"/>
    <dgm:cxn modelId="{1C666FA6-2323-C344-BBBD-B64DC7C9B983}" type="presParOf" srcId="{66EB963E-0B3E-0744-8DE3-AC277256BF5F}" destId="{90AACAAD-2C64-A746-8429-3B2406F68CCE}" srcOrd="1" destOrd="0" presId="urn:microsoft.com/office/officeart/2008/layout/SquareAccentList"/>
    <dgm:cxn modelId="{2BD03243-61A5-AA49-824E-8950C90844DC}" type="presParOf" srcId="{E8A08716-F89F-5D41-B676-15858F8015C6}" destId="{4724621C-B3D6-F540-BDEE-1F219F0AEF8B}" srcOrd="1" destOrd="0" presId="urn:microsoft.com/office/officeart/2008/layout/SquareAccentList"/>
    <dgm:cxn modelId="{FE4E2309-4B23-C24B-A5E0-A3B0F4DA87D0}" type="presParOf" srcId="{4724621C-B3D6-F540-BDEE-1F219F0AEF8B}" destId="{AC6E7C6E-712A-7645-B884-AFAB93D2291A}" srcOrd="0" destOrd="0" presId="urn:microsoft.com/office/officeart/2008/layout/SquareAccentList"/>
    <dgm:cxn modelId="{0C6D8FBD-89DE-0047-8992-A3A72FB84CA8}" type="presParOf" srcId="{AC6E7C6E-712A-7645-B884-AFAB93D2291A}" destId="{5C7FD211-A1C3-8D4D-AB8D-0EC7122CCBCE}" srcOrd="0" destOrd="0" presId="urn:microsoft.com/office/officeart/2008/layout/SquareAccentList"/>
    <dgm:cxn modelId="{3EDF9181-56C2-234D-A776-109FEF058E69}" type="presParOf" srcId="{AC6E7C6E-712A-7645-B884-AFAB93D2291A}" destId="{9E6719C6-6A6E-E44F-9B59-B142619CAF3E}" srcOrd="1" destOrd="0" presId="urn:microsoft.com/office/officeart/2008/layout/SquareAccentList"/>
    <dgm:cxn modelId="{8F47CB8F-ADC6-4F4A-8C52-B7695F49300B}" type="presParOf" srcId="{AC6E7C6E-712A-7645-B884-AFAB93D2291A}" destId="{CFE01F50-B4CB-624B-938A-25EEB6F2A2AB}" srcOrd="2" destOrd="0" presId="urn:microsoft.com/office/officeart/2008/layout/SquareAccentList"/>
    <dgm:cxn modelId="{BE4765DD-9E1E-A44F-8553-2A253DAA4975}" type="presParOf" srcId="{4724621C-B3D6-F540-BDEE-1F219F0AEF8B}" destId="{D489083B-2EF4-014E-97D1-7B1F5DEEBB60}" srcOrd="1" destOrd="0" presId="urn:microsoft.com/office/officeart/2008/layout/SquareAccentList"/>
    <dgm:cxn modelId="{DA28ED27-D397-B147-BFBE-804F97786729}" type="presParOf" srcId="{D489083B-2EF4-014E-97D1-7B1F5DEEBB60}" destId="{9E3A9591-D208-0048-B156-E085877D7E13}" srcOrd="0" destOrd="0" presId="urn:microsoft.com/office/officeart/2008/layout/SquareAccentList"/>
    <dgm:cxn modelId="{A91BB975-F1A9-4F48-8F62-706D208D9088}" type="presParOf" srcId="{9E3A9591-D208-0048-B156-E085877D7E13}" destId="{C8AC8739-047D-AC4D-AA82-B9D1A1457CAD}" srcOrd="0" destOrd="0" presId="urn:microsoft.com/office/officeart/2008/layout/SquareAccentList"/>
    <dgm:cxn modelId="{F2C57DF1-3860-9442-B519-49BAA87250E3}" type="presParOf" srcId="{9E3A9591-D208-0048-B156-E085877D7E13}" destId="{25B6D76D-2FA1-4246-A2EF-A734A31B2404}" srcOrd="1" destOrd="0" presId="urn:microsoft.com/office/officeart/2008/layout/SquareAccentList"/>
    <dgm:cxn modelId="{C13456AD-0F7F-D24F-85A7-C0AD524EC45F}" type="presParOf" srcId="{E8A08716-F89F-5D41-B676-15858F8015C6}" destId="{4EF0EC94-BAFF-9B44-A975-662C9F7290DE}" srcOrd="2" destOrd="0" presId="urn:microsoft.com/office/officeart/2008/layout/SquareAccentList"/>
    <dgm:cxn modelId="{A3806AC3-B9A0-4D40-87F4-7B0124ADD6E0}" type="presParOf" srcId="{4EF0EC94-BAFF-9B44-A975-662C9F7290DE}" destId="{F817F58E-D409-1447-A571-CDFE8DE59DED}" srcOrd="0" destOrd="0" presId="urn:microsoft.com/office/officeart/2008/layout/SquareAccentList"/>
    <dgm:cxn modelId="{9B9A4AF5-1220-8740-9982-9E157081A9B0}" type="presParOf" srcId="{F817F58E-D409-1447-A571-CDFE8DE59DED}" destId="{C40D976D-728F-B648-AA42-14C89BE1732A}" srcOrd="0" destOrd="0" presId="urn:microsoft.com/office/officeart/2008/layout/SquareAccentList"/>
    <dgm:cxn modelId="{04E63E48-31F7-A744-8132-E35158390D96}" type="presParOf" srcId="{F817F58E-D409-1447-A571-CDFE8DE59DED}" destId="{3FD665BA-89DE-D84B-BAF3-1D98982F1358}" srcOrd="1" destOrd="0" presId="urn:microsoft.com/office/officeart/2008/layout/SquareAccentList"/>
    <dgm:cxn modelId="{2E32976B-9175-BF4C-87A8-CECEBD9FC0B5}" type="presParOf" srcId="{F817F58E-D409-1447-A571-CDFE8DE59DED}" destId="{65CD20DB-E77A-0246-A9A8-72A88794E9E2}" srcOrd="2" destOrd="0" presId="urn:microsoft.com/office/officeart/2008/layout/SquareAccentList"/>
    <dgm:cxn modelId="{63040877-5551-024F-8138-3C8DA480CD68}" type="presParOf" srcId="{4EF0EC94-BAFF-9B44-A975-662C9F7290DE}" destId="{18989BC2-0126-A74A-8BC9-35C33CBE5C1C}" srcOrd="1" destOrd="0" presId="urn:microsoft.com/office/officeart/2008/layout/SquareAccentList"/>
    <dgm:cxn modelId="{39D75326-0C26-5B41-B6A4-707235E51196}" type="presParOf" srcId="{18989BC2-0126-A74A-8BC9-35C33CBE5C1C}" destId="{348886D7-1917-F941-A9F4-38C6D2209901}" srcOrd="0" destOrd="0" presId="urn:microsoft.com/office/officeart/2008/layout/SquareAccentList"/>
    <dgm:cxn modelId="{F472A264-F35B-A242-8373-F7147477680A}" type="presParOf" srcId="{348886D7-1917-F941-A9F4-38C6D2209901}" destId="{6A7E7376-FDB2-2F4D-9895-F511714D6B51}" srcOrd="0" destOrd="0" presId="urn:microsoft.com/office/officeart/2008/layout/SquareAccentList"/>
    <dgm:cxn modelId="{78ED6569-A2DA-0245-946E-4A4471403AAD}" type="presParOf" srcId="{348886D7-1917-F941-A9F4-38C6D2209901}" destId="{4639A869-47BD-A240-8220-D4A8AFA33B6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F37DE-F7CE-4640-BB10-2895B4DD3225}">
      <dsp:nvSpPr>
        <dsp:cNvPr id="0" name=""/>
        <dsp:cNvSpPr/>
      </dsp:nvSpPr>
      <dsp:spPr>
        <a:xfrm>
          <a:off x="920" y="415471"/>
          <a:ext cx="1965857" cy="23127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A523F-9D54-6D4E-94D3-0E3A88FFCC1A}">
      <dsp:nvSpPr>
        <dsp:cNvPr id="0" name=""/>
        <dsp:cNvSpPr/>
      </dsp:nvSpPr>
      <dsp:spPr>
        <a:xfrm>
          <a:off x="920" y="502329"/>
          <a:ext cx="144419" cy="1444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BB090-D179-164A-9FFB-C926F0A96971}">
      <dsp:nvSpPr>
        <dsp:cNvPr id="0" name=""/>
        <dsp:cNvSpPr/>
      </dsp:nvSpPr>
      <dsp:spPr>
        <a:xfrm>
          <a:off x="920" y="0"/>
          <a:ext cx="1965857" cy="415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UI</a:t>
          </a:r>
        </a:p>
      </dsp:txBody>
      <dsp:txXfrm>
        <a:off x="920" y="0"/>
        <a:ext cx="1965857" cy="415471"/>
      </dsp:txXfrm>
    </dsp:sp>
    <dsp:sp modelId="{2D561070-B6BC-8044-999E-BE0D732A5580}">
      <dsp:nvSpPr>
        <dsp:cNvPr id="0" name=""/>
        <dsp:cNvSpPr/>
      </dsp:nvSpPr>
      <dsp:spPr>
        <a:xfrm>
          <a:off x="920" y="1081193"/>
          <a:ext cx="144415" cy="1444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ACAAD-2C64-A746-8429-3B2406F68CCE}">
      <dsp:nvSpPr>
        <dsp:cNvPr id="0" name=""/>
        <dsp:cNvSpPr/>
      </dsp:nvSpPr>
      <dsp:spPr>
        <a:xfrm>
          <a:off x="138530" y="742857"/>
          <a:ext cx="1828247" cy="82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/>
            <a:t>Specifying user inputs and user outputs</a:t>
          </a:r>
          <a:endParaRPr lang="en-US" sz="1400" kern="1200" dirty="0"/>
        </a:p>
      </dsp:txBody>
      <dsp:txXfrm>
        <a:off x="138530" y="742857"/>
        <a:ext cx="1828247" cy="821087"/>
      </dsp:txXfrm>
    </dsp:sp>
    <dsp:sp modelId="{5C7FD211-A1C3-8D4D-AB8D-0EC7122CCBCE}">
      <dsp:nvSpPr>
        <dsp:cNvPr id="0" name=""/>
        <dsp:cNvSpPr/>
      </dsp:nvSpPr>
      <dsp:spPr>
        <a:xfrm>
          <a:off x="2065071" y="415471"/>
          <a:ext cx="1965857" cy="231277"/>
        </a:xfrm>
        <a:prstGeom prst="rect">
          <a:avLst/>
        </a:prstGeom>
        <a:solidFill>
          <a:schemeClr val="accent1">
            <a:shade val="50000"/>
            <a:hueOff val="420231"/>
            <a:satOff val="-64428"/>
            <a:lumOff val="41599"/>
            <a:alphaOff val="0"/>
          </a:schemeClr>
        </a:solidFill>
        <a:ln w="25400" cap="flat" cmpd="sng" algn="ctr">
          <a:solidFill>
            <a:schemeClr val="accent1">
              <a:shade val="50000"/>
              <a:hueOff val="420231"/>
              <a:satOff val="-64428"/>
              <a:lumOff val="415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719C6-6A6E-E44F-9B59-B142619CAF3E}">
      <dsp:nvSpPr>
        <dsp:cNvPr id="0" name=""/>
        <dsp:cNvSpPr/>
      </dsp:nvSpPr>
      <dsp:spPr>
        <a:xfrm>
          <a:off x="2065071" y="502329"/>
          <a:ext cx="144419" cy="1444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420231"/>
              <a:satOff val="-64428"/>
              <a:lumOff val="415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01F50-B4CB-624B-938A-25EEB6F2A2AB}">
      <dsp:nvSpPr>
        <dsp:cNvPr id="0" name=""/>
        <dsp:cNvSpPr/>
      </dsp:nvSpPr>
      <dsp:spPr>
        <a:xfrm>
          <a:off x="2065071" y="0"/>
          <a:ext cx="1965857" cy="415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Server</a:t>
          </a:r>
        </a:p>
      </dsp:txBody>
      <dsp:txXfrm>
        <a:off x="2065071" y="0"/>
        <a:ext cx="1965857" cy="415471"/>
      </dsp:txXfrm>
    </dsp:sp>
    <dsp:sp modelId="{C8AC8739-047D-AC4D-AA82-B9D1A1457CAD}">
      <dsp:nvSpPr>
        <dsp:cNvPr id="0" name=""/>
        <dsp:cNvSpPr/>
      </dsp:nvSpPr>
      <dsp:spPr>
        <a:xfrm>
          <a:off x="2065071" y="1117351"/>
          <a:ext cx="144415" cy="1444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420231"/>
              <a:satOff val="-64428"/>
              <a:lumOff val="415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6D76D-2FA1-4246-A2EF-A734A31B2404}">
      <dsp:nvSpPr>
        <dsp:cNvPr id="0" name=""/>
        <dsp:cNvSpPr/>
      </dsp:nvSpPr>
      <dsp:spPr>
        <a:xfrm>
          <a:off x="2202681" y="742857"/>
          <a:ext cx="1828247" cy="89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Specifying how to construct outputs and do all calculations</a:t>
          </a:r>
        </a:p>
      </dsp:txBody>
      <dsp:txXfrm>
        <a:off x="2202681" y="742857"/>
        <a:ext cx="1828247" cy="893403"/>
      </dsp:txXfrm>
    </dsp:sp>
    <dsp:sp modelId="{C40D976D-728F-B648-AA42-14C89BE1732A}">
      <dsp:nvSpPr>
        <dsp:cNvPr id="0" name=""/>
        <dsp:cNvSpPr/>
      </dsp:nvSpPr>
      <dsp:spPr>
        <a:xfrm>
          <a:off x="4129221" y="415471"/>
          <a:ext cx="1965857" cy="23127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665BA-89DE-D84B-BAF3-1D98982F1358}">
      <dsp:nvSpPr>
        <dsp:cNvPr id="0" name=""/>
        <dsp:cNvSpPr/>
      </dsp:nvSpPr>
      <dsp:spPr>
        <a:xfrm>
          <a:off x="4129221" y="502329"/>
          <a:ext cx="144419" cy="1444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D20DB-E77A-0246-A9A8-72A88794E9E2}">
      <dsp:nvSpPr>
        <dsp:cNvPr id="0" name=""/>
        <dsp:cNvSpPr/>
      </dsp:nvSpPr>
      <dsp:spPr>
        <a:xfrm>
          <a:off x="4129221" y="0"/>
          <a:ext cx="1965857" cy="415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Launch app</a:t>
          </a:r>
        </a:p>
      </dsp:txBody>
      <dsp:txXfrm>
        <a:off x="4129221" y="0"/>
        <a:ext cx="1965857" cy="415471"/>
      </dsp:txXfrm>
    </dsp:sp>
    <dsp:sp modelId="{6A7E7376-FDB2-2F4D-9895-F511714D6B51}">
      <dsp:nvSpPr>
        <dsp:cNvPr id="0" name=""/>
        <dsp:cNvSpPr/>
      </dsp:nvSpPr>
      <dsp:spPr>
        <a:xfrm>
          <a:off x="4129221" y="1077864"/>
          <a:ext cx="144415" cy="1444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9A869-47BD-A240-8220-D4A8AFA33B6E}">
      <dsp:nvSpPr>
        <dsp:cNvPr id="0" name=""/>
        <dsp:cNvSpPr/>
      </dsp:nvSpPr>
      <dsp:spPr>
        <a:xfrm>
          <a:off x="4266831" y="742857"/>
          <a:ext cx="1828247" cy="814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/>
            <a:t>Run </a:t>
          </a:r>
          <a:r>
            <a:rPr lang="en-CA" sz="1400" i="1" kern="1200" dirty="0" err="1"/>
            <a:t>shinyApp</a:t>
          </a:r>
          <a:r>
            <a:rPr lang="en-CA" sz="1400" i="1" kern="1200" dirty="0"/>
            <a:t>(</a:t>
          </a:r>
          <a:r>
            <a:rPr lang="en-CA" sz="1400" i="1" kern="1200" dirty="0" err="1"/>
            <a:t>ui</a:t>
          </a:r>
          <a:r>
            <a:rPr lang="en-CA" sz="1400" i="1" kern="1200" dirty="0"/>
            <a:t> = </a:t>
          </a:r>
          <a:r>
            <a:rPr lang="en-CA" sz="1400" i="1" kern="1200" dirty="0" err="1"/>
            <a:t>ui</a:t>
          </a:r>
          <a:r>
            <a:rPr lang="en-CA" sz="1400" i="1" kern="1200" dirty="0"/>
            <a:t>, server = server)</a:t>
          </a:r>
          <a:endParaRPr lang="en-US" sz="1400" i="1" kern="1200" dirty="0"/>
        </a:p>
      </dsp:txBody>
      <dsp:txXfrm>
        <a:off x="4266831" y="742857"/>
        <a:ext cx="1828247" cy="814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67353A-02C3-074A-8A29-61ADC76602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C0E13-2441-7041-BB5A-FFEB50B9E8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0F37F2-B623-2341-955E-3F2389E014E4}" type="datetime1">
              <a:rPr lang="en-US" altLang="en-US"/>
              <a:pPr>
                <a:defRPr/>
              </a:pPr>
              <a:t>3/26/22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D818CEC-0F46-434C-89DE-4040FC375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6C7BB6-24D0-9C4D-A357-9ED9CFDAA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71A59-4C63-FF4D-8968-6E30328A3A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1EB6C-8A79-B94B-A873-89B94D995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8E5CD37-86C0-D346-818A-44DD1301A3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4E25D2E-7322-9541-A4FC-3D7B589357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92E9A35-368C-4A40-BC81-9B08B275A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60E7AEB7-4A19-EF4D-84E4-4F5DDA303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BDB92D-12CE-A147-8FD6-18AB43C2693B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2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9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75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55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211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36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7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CD37-86C0-D346-818A-44DD1301A33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25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>
            <a:extLst>
              <a:ext uri="{FF2B5EF4-FFF2-40B4-BE49-F238E27FC236}">
                <a16:creationId xmlns:a16="http://schemas.microsoft.com/office/drawing/2014/main" id="{64FAC26F-5BF5-A84C-B4D6-ABFBA401C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B856AA-8465-5E42-9120-63F2735BE1C9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72DE1-FD7D-8242-A6C4-E82D26E98131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1" name="Picture 3" descr="s4b282c2015.png">
            <a:extLst>
              <a:ext uri="{FF2B5EF4-FFF2-40B4-BE49-F238E27FC236}">
                <a16:creationId xmlns:a16="http://schemas.microsoft.com/office/drawing/2014/main" id="{590E293A-F864-424C-9958-790AA61D3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19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>
            <a:extLst>
              <a:ext uri="{FF2B5EF4-FFF2-40B4-BE49-F238E27FC236}">
                <a16:creationId xmlns:a16="http://schemas.microsoft.com/office/drawing/2014/main" id="{EF8F1D40-D665-DC4C-9A72-BCF417996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7341B3-690F-E34B-AADE-8F9992848370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7698883A-78C4-8243-83B4-7CCC0DAAF6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3587C82-7689-0B48-85E7-2F823D3567F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7CAD25B2-37EF-D64D-9929-4E2BD52F70D3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9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>
            <a:extLst>
              <a:ext uri="{FF2B5EF4-FFF2-40B4-BE49-F238E27FC236}">
                <a16:creationId xmlns:a16="http://schemas.microsoft.com/office/drawing/2014/main" id="{BDB89F29-8992-C246-AEA4-DFF4B2DD2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79F018-8CBA-FB4A-B23B-32B003EFB843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2D279274-03D9-0740-A3FD-9338986A2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D0CA8C3-D128-F84E-8C18-CD49A3A9B9EA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9C4FEC5A-7C0C-5342-AABA-1FC3E68BD4B3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2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0081969092_d77b6aa5ab_o.jpg">
            <a:extLst>
              <a:ext uri="{FF2B5EF4-FFF2-40B4-BE49-F238E27FC236}">
                <a16:creationId xmlns:a16="http://schemas.microsoft.com/office/drawing/2014/main" id="{3BBB940B-D482-FF46-AFC7-4CC043C7F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B82950-2AB1-254A-8328-5314457DA85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B2FE2DDF-FC64-C046-945E-EE9809A3E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E8C92D0-3AB3-CE44-8664-3EF9D5DEE470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B60AD7C1-9FB0-5842-9511-917AE7F7979D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6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1D579994-62AB-C843-84ED-1E933441F1B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C7B1B4F9-199D-DC4F-8B2D-CBE9E7688343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31A3BD2F-408A-1D4F-B2CC-C28FF777F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84188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08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1D57E30-9648-124F-BA44-E25EB738BC43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4F2E81C0-9802-F44A-BC7A-E07A62997F85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52CF5B8A-E572-314F-8AEE-B0F99F4F7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7307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8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6C72B5BB-6657-EF4E-845D-A4305C9B5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FCC6-71A3-D543-839D-8F0562944DE4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FCD77479-9ED8-F34F-8B87-4560CDF0D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30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D1132214-6CCC-1B41-8876-C2205B430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39C027-9044-8443-8536-F93F0BB97F81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EC1B2DC6-59ED-754B-88E3-F7D9C92DB1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54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1969092_d77b6aa5ab_o.jpg">
            <a:extLst>
              <a:ext uri="{FF2B5EF4-FFF2-40B4-BE49-F238E27FC236}">
                <a16:creationId xmlns:a16="http://schemas.microsoft.com/office/drawing/2014/main" id="{C030D56F-4404-E44C-85E9-B039DAB6C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33462D-FA32-254F-80A4-F1A792D5E3A2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EDCCCB82-9391-7147-9EDF-3E6F053A6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26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2015_Hover_Aerials_Okanagan_6389-6.JPG">
            <a:extLst>
              <a:ext uri="{FF2B5EF4-FFF2-40B4-BE49-F238E27FC236}">
                <a16:creationId xmlns:a16="http://schemas.microsoft.com/office/drawing/2014/main" id="{CACEE598-D095-164D-87D7-7BA55B27D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4B575-63F6-C84B-B943-563196C68D20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30A4C-EA43-B248-8193-A8A2213E7743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542088E5-3A59-3645-9541-F261AD18D1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3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468908073_a6d2e240c9_k.jpg">
            <a:extLst>
              <a:ext uri="{FF2B5EF4-FFF2-40B4-BE49-F238E27FC236}">
                <a16:creationId xmlns:a16="http://schemas.microsoft.com/office/drawing/2014/main" id="{C206C4C1-3B46-C441-BDAA-41A69049B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64303C-6813-894F-B559-D15D1AD067D4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7CDED-5CE4-5840-A30A-FFE46BE4BDD6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23B2B-C1DB-EB4A-984A-5230F2F441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3" y="6015038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pic>
        <p:nvPicPr>
          <p:cNvPr id="9" name="Picture 3" descr="s4b282c2015.png">
            <a:extLst>
              <a:ext uri="{FF2B5EF4-FFF2-40B4-BE49-F238E27FC236}">
                <a16:creationId xmlns:a16="http://schemas.microsoft.com/office/drawing/2014/main" id="{B6CAD3B9-A8A5-1E4F-A312-CA73A67B3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OA Evening-047.jpg">
            <a:extLst>
              <a:ext uri="{FF2B5EF4-FFF2-40B4-BE49-F238E27FC236}">
                <a16:creationId xmlns:a16="http://schemas.microsoft.com/office/drawing/2014/main" id="{F24EC824-65AC-5F49-ACC3-3776EF4D1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DDED3D-13AC-7641-A450-3D9F898E6301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16696-FF40-9B43-B06C-59123F49DD15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57FCB3F9-7C97-8044-91C4-6E3D4B24E4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02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>
            <a:extLst>
              <a:ext uri="{FF2B5EF4-FFF2-40B4-BE49-F238E27FC236}">
                <a16:creationId xmlns:a16="http://schemas.microsoft.com/office/drawing/2014/main" id="{6AB1F785-EA9C-234A-8565-76B2A1C04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0BFF0D-D1F3-5C4B-AB23-DAA92184899A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26145C-F0FD-FF43-8737-37D2C5B83689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>
            <a:extLst>
              <a:ext uri="{FF2B5EF4-FFF2-40B4-BE49-F238E27FC236}">
                <a16:creationId xmlns:a16="http://schemas.microsoft.com/office/drawing/2014/main" id="{EE7AEA6D-DACE-6E45-8968-D9E1EBDDA8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66BA4A4-99E9-5340-B61A-1FD21FE1DDB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B337C295-6E18-AA4F-AD14-4481EF910C0A}" type="slidenum">
              <a:rPr lang="en-US" altLang="en-US" sz="900">
                <a:solidFill>
                  <a:srgbClr val="FFFFFF"/>
                </a:solidFill>
                <a:latin typeface="Whitney Book" pitchFamily="1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1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09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MOA Evening-032.jpg">
            <a:extLst>
              <a:ext uri="{FF2B5EF4-FFF2-40B4-BE49-F238E27FC236}">
                <a16:creationId xmlns:a16="http://schemas.microsoft.com/office/drawing/2014/main" id="{3F4FDB4D-44F7-3D42-AE1F-592F77A58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366DF7-CD99-DB4C-B685-E5F2572CBEA1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241C3-B37B-B844-8B80-ED01215533D9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F3BAEB05-E73D-354E-ACFE-F3BC54010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0235EED-D375-6B4A-997F-747421505D8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21297667-906F-5E42-8973-12BE158F7735}" type="slidenum">
              <a:rPr lang="en-US" altLang="en-US" sz="900">
                <a:solidFill>
                  <a:srgbClr val="FFFFFF"/>
                </a:solidFill>
                <a:latin typeface="Whitney Book" pitchFamily="1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1" charset="0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93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>
            <a:extLst>
              <a:ext uri="{FF2B5EF4-FFF2-40B4-BE49-F238E27FC236}">
                <a16:creationId xmlns:a16="http://schemas.microsoft.com/office/drawing/2014/main" id="{D2E34FF4-40B3-B043-8A8D-07498C061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C14D70-D66B-144C-9CB8-7BA938EE9947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05ED82-12FC-034C-8AE0-104BB84D22F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94A40262-D730-3F45-8E8A-C9BDAD1E7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BD7314F-83B0-9748-BAD3-004C52F73714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2579E35D-848F-7541-87FD-B73C8526BCB9}" type="slidenum">
              <a:rPr lang="en-US" altLang="en-US" sz="900">
                <a:solidFill>
                  <a:srgbClr val="FFFFFF"/>
                </a:solidFill>
                <a:latin typeface="Whitney Book" pitchFamily="1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1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52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4b282c2015.png">
            <a:extLst>
              <a:ext uri="{FF2B5EF4-FFF2-40B4-BE49-F238E27FC236}">
                <a16:creationId xmlns:a16="http://schemas.microsoft.com/office/drawing/2014/main" id="{D9E47F5C-DE66-4646-8B77-E66DC2A7E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51D5ED8-CEF3-DF4F-BBF8-3D42B1C7FB7B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3A588D44-BCCB-364B-B909-D9888C8F57E6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7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4_logo_only_reverse.png">
            <a:extLst>
              <a:ext uri="{FF2B5EF4-FFF2-40B4-BE49-F238E27FC236}">
                <a16:creationId xmlns:a16="http://schemas.microsoft.com/office/drawing/2014/main" id="{DA30103B-452E-DD4E-8DD9-CE00A2380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7FBBA3C-58EF-0A43-9663-4206AFA14E8F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3363B8FE-03E6-3642-8FCB-2F76BAF0FF3A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0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  <p:sldLayoutId id="2147485167" r:id="rId12"/>
    <p:sldLayoutId id="2147485168" r:id="rId13"/>
    <p:sldLayoutId id="2147485169" r:id="rId14"/>
    <p:sldLayoutId id="2147485170" r:id="rId15"/>
    <p:sldLayoutId id="2147485171" r:id="rId16"/>
    <p:sldLayoutId id="2147485172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iny.rstudio.com/gallery/widget-gallery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shinyapps.dreamrs.fr/shinyWidgets/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shiny.rstudio.com/gallery/navbar-example.html" TargetMode="External"/><Relationship Id="rId7" Type="http://schemas.openxmlformats.org/officeDocument/2006/relationships/hyperlink" Target="https://shiny.rstudio.com/gallery/plot-plus-three-column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hyperlink" Target="https://shiny.rstudio.com/gallery/tabsets.html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hyperlink" Target="https://yihanw.shinyapps.io/Recipe_Nutritio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hiny.rstudio.com/gallery/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kevinrue.shinyapps.io/isee-shiny-contest/" TargetMode="External"/><Relationship Id="rId7" Type="http://schemas.openxmlformats.org/officeDocument/2006/relationships/hyperlink" Target="https://vac-lshtm.shinyapps.io/ncov_tracker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hyperlink" Target="https://gallery.shinyapps.io/nz-trade-dash/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hyperlink" Target="https://scotland.shinyapps.io/ScotPHO_profiles_too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rstudio.github.io/shinydashboard/index.html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rstudio.github.io/shinythemes/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htmlwidgets.org/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eanattali.com/shinyjs/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hiny.rstudio.com/deploy/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inyapps.i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tudio.com/blog/winners-of-the-3rd-annual-shiny-contes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microsoft.com/office/2017/06/relationships/model3d" Target="../media/model3d1.glb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shiny.rstudio.com/tutorial/" TargetMode="External"/><Relationship Id="rId7" Type="http://schemas.openxmlformats.org/officeDocument/2006/relationships/hyperlink" Target="https://mastering-shiny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hyperlink" Target="https://rstudio-education.github.io/shiny-course/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hyperlink" Target="https://shiny.rstudio.com/tutorial/written-tutorial/lesson1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hiny.rstudio.com/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EB746D-3ECF-A642-81D5-4488B73F6AD3}"/>
              </a:ext>
            </a:extLst>
          </p:cNvPr>
          <p:cNvSpPr txBox="1">
            <a:spLocks/>
          </p:cNvSpPr>
          <p:nvPr/>
        </p:nvSpPr>
        <p:spPr bwMode="auto">
          <a:xfrm>
            <a:off x="496888" y="1306512"/>
            <a:ext cx="5430837" cy="468313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3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0" dirty="0"/>
              <a:t>R Shiny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E4AAC4E-C546-2645-8F2A-F05AF01122DE}"/>
              </a:ext>
            </a:extLst>
          </p:cNvPr>
          <p:cNvSpPr txBox="1">
            <a:spLocks/>
          </p:cNvSpPr>
          <p:nvPr/>
        </p:nvSpPr>
        <p:spPr>
          <a:xfrm>
            <a:off x="496888" y="2406650"/>
            <a:ext cx="5430837" cy="320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-128"/>
              </a:rPr>
              <a:t>Jeremy Buhler, Data librarian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-128"/>
              </a:rPr>
              <a:t>Albina </a:t>
            </a:r>
            <a:r>
              <a:rPr lang="en-US" dirty="0" err="1">
                <a:ea typeface="ＭＳ Ｐゴシック" charset="-128"/>
              </a:rPr>
              <a:t>Gibadullina</a:t>
            </a:r>
            <a:r>
              <a:rPr lang="en-US" dirty="0">
                <a:ea typeface="ＭＳ Ｐゴシック" charset="-128"/>
              </a:rPr>
              <a:t>, Graduate academic assistant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136B8E-608B-0342-A3D6-F0997078B5FC}"/>
              </a:ext>
            </a:extLst>
          </p:cNvPr>
          <p:cNvSpPr txBox="1">
            <a:spLocks/>
          </p:cNvSpPr>
          <p:nvPr/>
        </p:nvSpPr>
        <p:spPr>
          <a:xfrm>
            <a:off x="496888" y="1934188"/>
            <a:ext cx="5430837" cy="3222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0" spc="30" baseline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00" b="0" i="0" kern="1200">
                <a:solidFill>
                  <a:schemeClr val="tx1"/>
                </a:solidFill>
                <a:latin typeface="Whitney Book"/>
                <a:ea typeface="MS PGothic" panose="020B0600070205080204" pitchFamily="34" charset="-128"/>
                <a:cs typeface="Whitney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dirty="0"/>
              <a:t>Building Interactive Web Applications with R</a:t>
            </a:r>
          </a:p>
        </p:txBody>
      </p:sp>
      <p:pic>
        <p:nvPicPr>
          <p:cNvPr id="19461" name="Picture 8">
            <a:extLst>
              <a:ext uri="{FF2B5EF4-FFF2-40B4-BE49-F238E27FC236}">
                <a16:creationId xmlns:a16="http://schemas.microsoft.com/office/drawing/2014/main" id="{F067710B-7954-0F49-9CF5-E3CAE7F7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55925"/>
            <a:ext cx="25209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applicati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88FD87B-C8AF-694C-B780-A48266A7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8169392" cy="47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9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5CFC9B-8F42-104B-8128-CE5652642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258" y="116253"/>
            <a:ext cx="7661438" cy="623331"/>
          </a:xfrm>
        </p:spPr>
        <p:txBody>
          <a:bodyPr/>
          <a:lstStyle/>
          <a:p>
            <a:r>
              <a:rPr lang="en-US" dirty="0"/>
              <a:t>Additional widgets offered by </a:t>
            </a:r>
            <a:r>
              <a:rPr lang="en-US" i="1" dirty="0" err="1"/>
              <a:t>shinywidgets</a:t>
            </a:r>
            <a:endParaRPr lang="en-US" i="1" dirty="0"/>
          </a:p>
        </p:txBody>
      </p:sp>
      <p:pic>
        <p:nvPicPr>
          <p:cNvPr id="5" name="Picture 4" descr="A screenshot of a computer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9178DDC2-2192-0A46-B32D-919FFDBC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9" y="739584"/>
            <a:ext cx="8086316" cy="432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5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816" y="109840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Four Application layouts</a:t>
            </a:r>
            <a:endParaRPr dirty="0">
              <a:ea typeface="ＭＳ Ｐゴシック" charset="-12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6" y="839475"/>
            <a:ext cx="3556198" cy="367188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en-CA" b="1" u="sng" dirty="0"/>
              <a:t>Horizontal/vertical layering</a:t>
            </a:r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dirty="0"/>
          </a:p>
          <a:p>
            <a:pPr>
              <a:lnSpc>
                <a:spcPct val="100000"/>
              </a:lnSpc>
              <a:defRPr/>
            </a:pPr>
            <a:endParaRPr lang="en-CA" b="1" dirty="0"/>
          </a:p>
          <a:p>
            <a:pPr>
              <a:lnSpc>
                <a:spcPct val="100000"/>
              </a:lnSpc>
              <a:defRPr/>
            </a:pPr>
            <a:r>
              <a:rPr lang="en-CA" b="1" u="sng" dirty="0" err="1"/>
              <a:t>Tabsets</a:t>
            </a:r>
            <a:endParaRPr lang="en-CA" b="1" u="sng" dirty="0">
              <a:ea typeface="ＭＳ Ｐゴシック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69F2C-2019-EA41-9D64-7AEA6C72CA68}"/>
              </a:ext>
            </a:extLst>
          </p:cNvPr>
          <p:cNvSpPr/>
          <p:nvPr/>
        </p:nvSpPr>
        <p:spPr>
          <a:xfrm>
            <a:off x="4139952" y="748430"/>
            <a:ext cx="3744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500" b="1" u="sng" dirty="0"/>
              <a:t>Navbar</a:t>
            </a:r>
          </a:p>
          <a:p>
            <a:endParaRPr lang="en-CA" sz="1500" dirty="0"/>
          </a:p>
          <a:p>
            <a:endParaRPr lang="en-CA" sz="1500" dirty="0"/>
          </a:p>
          <a:p>
            <a:endParaRPr lang="en-CA" sz="1500" dirty="0"/>
          </a:p>
          <a:p>
            <a:endParaRPr lang="en-CA" sz="1500" dirty="0"/>
          </a:p>
          <a:p>
            <a:endParaRPr lang="en-CA" sz="1500" dirty="0"/>
          </a:p>
          <a:p>
            <a:endParaRPr lang="en-CA" sz="1500" dirty="0"/>
          </a:p>
          <a:p>
            <a:endParaRPr lang="en-CA" sz="1500" dirty="0"/>
          </a:p>
          <a:p>
            <a:endParaRPr lang="en-CA" sz="1500" dirty="0"/>
          </a:p>
          <a:p>
            <a:r>
              <a:rPr lang="en-CA" sz="1500" b="1" u="sng" dirty="0" err="1"/>
              <a:t>ShinyDashboard</a:t>
            </a:r>
            <a:endParaRPr lang="en-US" sz="1500" b="1" u="sng" dirty="0"/>
          </a:p>
        </p:txBody>
      </p:sp>
      <p:pic>
        <p:nvPicPr>
          <p:cNvPr id="9" name="Picture 8" descr="Graphical user interface, char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1DE79AD-6887-CB4D-92DC-8D439C6D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173" y="1075077"/>
            <a:ext cx="3463680" cy="1789136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561527E-7DB2-5846-AAAC-82EA81A9F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90" y="3297391"/>
            <a:ext cx="3382341" cy="1794639"/>
          </a:xfrm>
          <a:prstGeom prst="rect">
            <a:avLst/>
          </a:prstGeom>
        </p:spPr>
      </p:pic>
      <p:pic>
        <p:nvPicPr>
          <p:cNvPr id="17" name="Picture 16" descr="Scatter chart&#10;&#10;Description automatically generated with medium confidence">
            <a:hlinkClick r:id="rId7"/>
            <a:extLst>
              <a:ext uri="{FF2B5EF4-FFF2-40B4-BE49-F238E27FC236}">
                <a16:creationId xmlns:a16="http://schemas.microsoft.com/office/drawing/2014/main" id="{A3115A4A-C274-7A45-AF3B-18C05F225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856" y="1095300"/>
            <a:ext cx="3371247" cy="1768913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 with low confidence">
            <a:hlinkClick r:id="rId9"/>
            <a:extLst>
              <a:ext uri="{FF2B5EF4-FFF2-40B4-BE49-F238E27FC236}">
                <a16:creationId xmlns:a16="http://schemas.microsoft.com/office/drawing/2014/main" id="{32D7E7F4-4E48-1B4D-B7C4-34DE10809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6173" y="3266056"/>
            <a:ext cx="3463680" cy="175396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9714EE-2EA2-204A-A358-561118DE767C}"/>
              </a:ext>
            </a:extLst>
          </p:cNvPr>
          <p:cNvCxnSpPr>
            <a:cxnSpLocks/>
          </p:cNvCxnSpPr>
          <p:nvPr/>
        </p:nvCxnSpPr>
        <p:spPr>
          <a:xfrm>
            <a:off x="0" y="2931790"/>
            <a:ext cx="8244408" cy="0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E2B8C5-A618-7940-9444-D97588358F7E}"/>
              </a:ext>
            </a:extLst>
          </p:cNvPr>
          <p:cNvCxnSpPr>
            <a:cxnSpLocks/>
          </p:cNvCxnSpPr>
          <p:nvPr/>
        </p:nvCxnSpPr>
        <p:spPr>
          <a:xfrm>
            <a:off x="3974783" y="748430"/>
            <a:ext cx="0" cy="4395070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9867CB-56E9-024A-B283-795F0E753E7D}"/>
              </a:ext>
            </a:extLst>
          </p:cNvPr>
          <p:cNvCxnSpPr>
            <a:cxnSpLocks/>
          </p:cNvCxnSpPr>
          <p:nvPr/>
        </p:nvCxnSpPr>
        <p:spPr>
          <a:xfrm>
            <a:off x="0" y="748430"/>
            <a:ext cx="8244408" cy="0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42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eams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AD0BBD2-737F-1240-8F83-E7047548D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2" r="12843"/>
          <a:stretch/>
        </p:blipFill>
        <p:spPr>
          <a:xfrm>
            <a:off x="755576" y="196427"/>
            <a:ext cx="6614554" cy="475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67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197368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Shiny app Examples</a:t>
            </a:r>
            <a:endParaRPr dirty="0">
              <a:ea typeface="ＭＳ Ｐゴシック" charset="-128"/>
            </a:endParaRP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text, applicati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34F5EAF-0307-2D43-86BC-1725935D4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38" y="843558"/>
            <a:ext cx="3663144" cy="1944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Graphical user interface, applicati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86E5900-FB1B-134D-9B2D-BE9792CB1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75" y="839067"/>
            <a:ext cx="3663144" cy="19487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Map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6D876581-EFC9-A242-A3DD-4115C0D55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739" y="2898169"/>
            <a:ext cx="3663144" cy="1944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Graphical user interface, applicati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CCB60E64-4E5E-2342-9246-1AB8E9CCEE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0375" y="2898169"/>
            <a:ext cx="3663144" cy="19441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740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098C2-30C7-D648-93D9-42BF41715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508" y="2355726"/>
            <a:ext cx="2376264" cy="623331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en-US" sz="2400" dirty="0"/>
              <a:t>Shiny</a:t>
            </a:r>
          </a:p>
          <a:p>
            <a:pPr algn="ctr">
              <a:lnSpc>
                <a:spcPts val="3000"/>
              </a:lnSpc>
            </a:pPr>
            <a:r>
              <a:rPr lang="en-US" sz="2400" dirty="0"/>
              <a:t>dashboard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50BF027-A209-704C-971B-1D2DDE162E20}"/>
              </a:ext>
            </a:extLst>
          </p:cNvPr>
          <p:cNvSpPr txBox="1">
            <a:spLocks/>
          </p:cNvSpPr>
          <p:nvPr/>
        </p:nvSpPr>
        <p:spPr>
          <a:xfrm>
            <a:off x="467544" y="483518"/>
            <a:ext cx="1440161" cy="151216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CA" sz="1600" dirty="0">
                <a:ea typeface="ＭＳ Ｐゴシック" charset="-128"/>
              </a:rPr>
              <a:t>Modifying the app further</a:t>
            </a:r>
          </a:p>
          <a:p>
            <a:pPr>
              <a:defRPr/>
            </a:pPr>
            <a:endParaRPr lang="en-CA" sz="1600" dirty="0">
              <a:ea typeface="ＭＳ Ｐゴシック" charset="-128"/>
            </a:endParaRPr>
          </a:p>
          <a:p>
            <a:pPr algn="ctr">
              <a:defRPr/>
            </a:pPr>
            <a:r>
              <a:rPr lang="en-CA" sz="1200" dirty="0">
                <a:ea typeface="ＭＳ Ｐゴシック" charset="-128"/>
              </a:rPr>
              <a:t>with</a:t>
            </a:r>
          </a:p>
        </p:txBody>
      </p:sp>
      <p:pic>
        <p:nvPicPr>
          <p:cNvPr id="4" name="Picture 3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269D713-9208-8647-B3C7-160B755A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0"/>
            <a:ext cx="58863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2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098C2-30C7-D648-93D9-42BF41715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04" y="2343478"/>
            <a:ext cx="1677861" cy="623331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en-US" sz="2800" dirty="0" err="1"/>
              <a:t>css</a:t>
            </a:r>
            <a:endParaRPr lang="en-US" sz="2800" dirty="0"/>
          </a:p>
          <a:p>
            <a:pPr algn="ctr">
              <a:lnSpc>
                <a:spcPts val="3000"/>
              </a:lnSpc>
            </a:pPr>
            <a:r>
              <a:rPr lang="en-US" sz="2800" dirty="0"/>
              <a:t>themes</a:t>
            </a:r>
          </a:p>
        </p:txBody>
      </p:sp>
      <p:pic>
        <p:nvPicPr>
          <p:cNvPr id="5" name="Picture 4" descr="Graphical user interface,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10105A4-1F1F-B348-9E2B-B416A15A0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86272"/>
            <a:ext cx="6092024" cy="4937745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50BF027-A209-704C-971B-1D2DDE162E20}"/>
              </a:ext>
            </a:extLst>
          </p:cNvPr>
          <p:cNvSpPr txBox="1">
            <a:spLocks/>
          </p:cNvSpPr>
          <p:nvPr/>
        </p:nvSpPr>
        <p:spPr>
          <a:xfrm>
            <a:off x="251520" y="483518"/>
            <a:ext cx="1440161" cy="151216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CA" sz="1600" dirty="0">
                <a:ea typeface="ＭＳ Ｐゴシック" charset="-128"/>
              </a:rPr>
              <a:t>Modifying the app further</a:t>
            </a:r>
          </a:p>
          <a:p>
            <a:pPr>
              <a:defRPr/>
            </a:pPr>
            <a:endParaRPr lang="en-CA" sz="1600" dirty="0">
              <a:ea typeface="ＭＳ Ｐゴシック" charset="-128"/>
            </a:endParaRPr>
          </a:p>
          <a:p>
            <a:pPr algn="ctr">
              <a:defRPr/>
            </a:pPr>
            <a:r>
              <a:rPr lang="en-CA" sz="1200" dirty="0">
                <a:ea typeface="ＭＳ Ｐゴシック" charset="-128"/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93180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A19A9E8-5B70-6D43-95C8-C472AC6A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5" y="51470"/>
            <a:ext cx="6267622" cy="509203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6DD8AA2-DBBF-7F42-A0B2-ED48CAF55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04" y="2343478"/>
            <a:ext cx="1724705" cy="623331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en-US" sz="2800" dirty="0"/>
              <a:t>Html</a:t>
            </a:r>
          </a:p>
          <a:p>
            <a:pPr algn="ctr">
              <a:lnSpc>
                <a:spcPts val="3000"/>
              </a:lnSpc>
            </a:pPr>
            <a:r>
              <a:rPr lang="en-US" sz="2800" dirty="0"/>
              <a:t>widgets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A437D0-C8C9-DA47-BEDA-B616C7932CD6}"/>
              </a:ext>
            </a:extLst>
          </p:cNvPr>
          <p:cNvSpPr txBox="1">
            <a:spLocks/>
          </p:cNvSpPr>
          <p:nvPr/>
        </p:nvSpPr>
        <p:spPr>
          <a:xfrm>
            <a:off x="251520" y="483518"/>
            <a:ext cx="1440161" cy="151216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CA" sz="1600" dirty="0">
                <a:ea typeface="ＭＳ Ｐゴシック" charset="-128"/>
              </a:rPr>
              <a:t>Modifying the app further</a:t>
            </a:r>
          </a:p>
          <a:p>
            <a:pPr>
              <a:defRPr/>
            </a:pPr>
            <a:endParaRPr lang="en-CA" sz="1600" dirty="0">
              <a:ea typeface="ＭＳ Ｐゴシック" charset="-128"/>
            </a:endParaRPr>
          </a:p>
          <a:p>
            <a:pPr algn="ctr">
              <a:defRPr/>
            </a:pPr>
            <a:r>
              <a:rPr lang="en-CA" sz="1200" dirty="0">
                <a:ea typeface="ＭＳ Ｐゴシック" charset="-128"/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131291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6DD8AA2-DBBF-7F42-A0B2-ED48CAF55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04" y="2343478"/>
            <a:ext cx="1724705" cy="623331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en-US" sz="2800" dirty="0"/>
              <a:t>Java</a:t>
            </a:r>
          </a:p>
          <a:p>
            <a:pPr algn="ctr">
              <a:lnSpc>
                <a:spcPts val="3000"/>
              </a:lnSpc>
            </a:pPr>
            <a:r>
              <a:rPr lang="en-US" sz="2800" dirty="0"/>
              <a:t>script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A437D0-C8C9-DA47-BEDA-B616C7932CD6}"/>
              </a:ext>
            </a:extLst>
          </p:cNvPr>
          <p:cNvSpPr txBox="1">
            <a:spLocks/>
          </p:cNvSpPr>
          <p:nvPr/>
        </p:nvSpPr>
        <p:spPr>
          <a:xfrm>
            <a:off x="251520" y="483518"/>
            <a:ext cx="1440161" cy="151216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WhitneyHTF-Bold"/>
                <a:ea typeface="MS PGothic" panose="020B0600070205080204" pitchFamily="34" charset="-128"/>
                <a:cs typeface="WhitneyHTF-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CA" sz="1600" dirty="0">
                <a:ea typeface="ＭＳ Ｐゴシック" charset="-128"/>
              </a:rPr>
              <a:t>Modifying the app further</a:t>
            </a:r>
          </a:p>
          <a:p>
            <a:pPr>
              <a:defRPr/>
            </a:pPr>
            <a:endParaRPr lang="en-CA" sz="1600" dirty="0">
              <a:ea typeface="ＭＳ Ｐゴシック" charset="-128"/>
            </a:endParaRPr>
          </a:p>
          <a:p>
            <a:pPr algn="ctr">
              <a:defRPr/>
            </a:pPr>
            <a:r>
              <a:rPr lang="en-CA" sz="1200" dirty="0">
                <a:ea typeface="ＭＳ Ｐゴシック" charset="-128"/>
              </a:rPr>
              <a:t>with</a:t>
            </a:r>
          </a:p>
        </p:txBody>
      </p:sp>
      <p:pic>
        <p:nvPicPr>
          <p:cNvPr id="3" name="Picture 2" descr="Graphical user interface,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B3B613B-ED1A-0045-A9ED-21C57BE2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96376"/>
            <a:ext cx="6126607" cy="45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9D2698-FFD6-5640-940C-C839276401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04" y="1779662"/>
            <a:ext cx="1396742" cy="1296144"/>
          </a:xfrm>
        </p:spPr>
        <p:txBody>
          <a:bodyPr/>
          <a:lstStyle/>
          <a:p>
            <a:pPr algn="ctr"/>
            <a:r>
              <a:rPr lang="en-US" dirty="0"/>
              <a:t>three ways to launch your shiny app</a:t>
            </a:r>
          </a:p>
        </p:txBody>
      </p:sp>
      <p:pic>
        <p:nvPicPr>
          <p:cNvPr id="7" name="Picture 6" descr="Graphical user interface, text, application, email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628F47A-1322-144D-8DDF-AC20D60D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72" y="0"/>
            <a:ext cx="64571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18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Workshop Prerequisites</a:t>
            </a:r>
            <a:endParaRPr dirty="0">
              <a:ea typeface="ＭＳ Ｐゴシック" charset="-12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465" y="1191409"/>
            <a:ext cx="3849527" cy="2159941"/>
          </a:xfrm>
        </p:spPr>
        <p:txBody>
          <a:bodyPr/>
          <a:lstStyle/>
          <a:p>
            <a:pPr>
              <a:defRPr/>
            </a:pPr>
            <a:r>
              <a:rPr lang="en-CA" sz="1800" u="sng" dirty="0"/>
              <a:t>Software requirements: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CA" dirty="0"/>
              <a:t>Have </a:t>
            </a:r>
            <a:r>
              <a:rPr lang="en-CA" b="1" dirty="0"/>
              <a:t>R</a:t>
            </a:r>
            <a:r>
              <a:rPr lang="en-CA" dirty="0"/>
              <a:t> installed</a:t>
            </a:r>
            <a:endParaRPr lang="en-CA" b="1" dirty="0"/>
          </a:p>
          <a:p>
            <a:pPr marL="285750" indent="-285750">
              <a:buFont typeface="Arial"/>
              <a:buChar char="•"/>
              <a:defRPr/>
            </a:pPr>
            <a:r>
              <a:rPr lang="en-CA" dirty="0"/>
              <a:t>Have </a:t>
            </a:r>
            <a:r>
              <a:rPr lang="en-CA" b="1" dirty="0"/>
              <a:t>R Studio </a:t>
            </a:r>
            <a:r>
              <a:rPr lang="en-CA" dirty="0"/>
              <a:t>installed</a:t>
            </a:r>
          </a:p>
          <a:p>
            <a:pPr marL="285750" indent="-285750">
              <a:buFont typeface="Arial"/>
              <a:buChar char="•"/>
              <a:defRPr/>
            </a:pPr>
            <a:endParaRPr lang="en-CA" dirty="0"/>
          </a:p>
          <a:p>
            <a:pPr>
              <a:defRPr/>
            </a:pPr>
            <a:r>
              <a:rPr lang="en-CA" sz="1800" u="sng" dirty="0"/>
              <a:t>Assumed prior knowledge: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CA" dirty="0">
                <a:ea typeface="ＭＳ Ｐゴシック" charset="-128"/>
              </a:rPr>
              <a:t>Have some experience developing visualizations or manipulating data in R (e.g. knowledge of </a:t>
            </a:r>
            <a:r>
              <a:rPr lang="en-CA" b="1" i="1" dirty="0">
                <a:ea typeface="ＭＳ Ｐゴシック" charset="-128"/>
              </a:rPr>
              <a:t>ggplot2</a:t>
            </a:r>
            <a:r>
              <a:rPr lang="en-CA" dirty="0">
                <a:ea typeface="ＭＳ Ｐゴシック" charset="-128"/>
              </a:rPr>
              <a:t> and </a:t>
            </a:r>
            <a:r>
              <a:rPr lang="en-CA" b="1" i="1" dirty="0" err="1">
                <a:ea typeface="ＭＳ Ｐゴシック" charset="-128"/>
              </a:rPr>
              <a:t>dplyr</a:t>
            </a:r>
            <a:r>
              <a:rPr lang="en-CA" dirty="0">
                <a:ea typeface="ＭＳ Ｐゴシック" charset="-128"/>
              </a:rPr>
              <a:t>)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6FB0982-60A7-2946-99F1-0B79F5340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1" y="371661"/>
            <a:ext cx="1035361" cy="80240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A2623D8-6A1A-D64D-B7EC-E357B6BAA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11" y="1519266"/>
            <a:ext cx="2153777" cy="75211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BF1EEDB-75EC-4C45-BF45-A1DA74AF4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11" y="2677150"/>
            <a:ext cx="2205897" cy="21599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6F92BCA-073C-1C44-9905-724286A6E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767"/>
            <a:ext cx="8115969" cy="4287503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ACA0167-1DF6-5447-AB5B-7AEB8E99E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4786" y="84447"/>
            <a:ext cx="4746396" cy="432048"/>
          </a:xfrm>
        </p:spPr>
        <p:txBody>
          <a:bodyPr/>
          <a:lstStyle/>
          <a:p>
            <a:pPr algn="ctr"/>
            <a:r>
              <a:rPr lang="en-US" dirty="0"/>
              <a:t>Deploying it on </a:t>
            </a:r>
            <a:r>
              <a:rPr lang="en-US" dirty="0" err="1"/>
              <a:t>shinyapps.io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709480-BBEF-8649-BB0F-B69191BC3AF2}"/>
              </a:ext>
            </a:extLst>
          </p:cNvPr>
          <p:cNvCxnSpPr>
            <a:cxnSpLocks/>
          </p:cNvCxnSpPr>
          <p:nvPr/>
        </p:nvCxnSpPr>
        <p:spPr>
          <a:xfrm>
            <a:off x="179512" y="84447"/>
            <a:ext cx="360040" cy="23432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EB6914-E8AC-9C41-A94D-33EDFFA82CB0}"/>
              </a:ext>
            </a:extLst>
          </p:cNvPr>
          <p:cNvSpPr/>
          <p:nvPr/>
        </p:nvSpPr>
        <p:spPr>
          <a:xfrm>
            <a:off x="323528" y="2499742"/>
            <a:ext cx="1008112" cy="93610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55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Benefits of shiny apps</a:t>
            </a:r>
            <a:endParaRPr dirty="0">
              <a:ea typeface="ＭＳ Ｐゴシック" charset="-12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219" y="1035050"/>
            <a:ext cx="5880973" cy="3768948"/>
          </a:xfrm>
        </p:spPr>
        <p:txBody>
          <a:bodyPr/>
          <a:lstStyle/>
          <a:p>
            <a:pPr marL="285750" lvl="1" indent="-285750">
              <a:buFont typeface="Wingdings" pitchFamily="2" charset="2"/>
              <a:buChar char="Ø"/>
            </a:pPr>
            <a:r>
              <a:rPr lang="en-CA" sz="1400" dirty="0"/>
              <a:t>Expansive interactivity</a:t>
            </a:r>
          </a:p>
          <a:p>
            <a:pPr lvl="2">
              <a:spcAft>
                <a:spcPts val="1200"/>
              </a:spcAft>
              <a:buFont typeface="Wingdings" pitchFamily="2" charset="2"/>
              <a:buChar char="ü"/>
            </a:pPr>
            <a:r>
              <a:rPr lang="en-CA" sz="1200" dirty="0"/>
              <a:t>Great for data that should be presented interactively</a:t>
            </a:r>
            <a:endParaRPr lang="en-CA" sz="1400" dirty="0"/>
          </a:p>
          <a:p>
            <a:pPr lvl="1">
              <a:buFont typeface="Wingdings" pitchFamily="2" charset="2"/>
              <a:buChar char="Ø"/>
            </a:pPr>
            <a:r>
              <a:rPr lang="en-CA" sz="1400" dirty="0"/>
              <a:t>Breath and depth of content you can include</a:t>
            </a:r>
          </a:p>
          <a:p>
            <a:pPr lvl="2">
              <a:spcAft>
                <a:spcPts val="1200"/>
              </a:spcAft>
              <a:buFont typeface="Wingdings" pitchFamily="2" charset="2"/>
              <a:buChar char="ü"/>
            </a:pPr>
            <a:r>
              <a:rPr lang="en-CA" sz="1200" dirty="0"/>
              <a:t>A project can have its own web page with multiple pages</a:t>
            </a:r>
          </a:p>
          <a:p>
            <a:pPr lvl="1">
              <a:spcAft>
                <a:spcPts val="0"/>
              </a:spcAft>
              <a:buFont typeface="Wingdings" pitchFamily="2" charset="2"/>
              <a:buChar char="Ø"/>
            </a:pPr>
            <a:r>
              <a:rPr lang="en-CA" sz="1400" dirty="0"/>
              <a:t>Diversity of features</a:t>
            </a:r>
          </a:p>
          <a:p>
            <a:pPr lvl="2">
              <a:spcAft>
                <a:spcPts val="1200"/>
              </a:spcAft>
              <a:buFont typeface="Wingdings" pitchFamily="2" charset="2"/>
              <a:buChar char="ü"/>
            </a:pPr>
            <a:r>
              <a:rPr lang="en-CA" sz="1200" dirty="0"/>
              <a:t>From simple graphs and tables to networks and maps</a:t>
            </a:r>
          </a:p>
          <a:p>
            <a:pPr lvl="1">
              <a:buFont typeface="Wingdings" pitchFamily="2" charset="2"/>
              <a:buChar char="Ø"/>
            </a:pPr>
            <a:r>
              <a:rPr lang="en-CA" sz="1400" dirty="0"/>
              <a:t>Works very well with many R packages</a:t>
            </a:r>
          </a:p>
          <a:p>
            <a:pPr lvl="2">
              <a:spcAft>
                <a:spcPts val="1200"/>
              </a:spcAft>
              <a:buFont typeface="Wingdings" pitchFamily="2" charset="2"/>
              <a:buChar char="ü"/>
            </a:pPr>
            <a:r>
              <a:rPr lang="en-CA" sz="1200" dirty="0"/>
              <a:t>Shiny developers are constantly expanding shiny functionality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CA" sz="1400" dirty="0"/>
              <a:t>Open-source and mostly free</a:t>
            </a:r>
          </a:p>
          <a:p>
            <a:pPr lvl="1">
              <a:buFont typeface="Wingdings" pitchFamily="2" charset="2"/>
              <a:buChar char="Ø"/>
            </a:pPr>
            <a:r>
              <a:rPr lang="en-CA" sz="1400" dirty="0"/>
              <a:t>Lots of available educational resources, code examples you can use</a:t>
            </a:r>
          </a:p>
          <a:p>
            <a:pPr lvl="2">
              <a:buFont typeface="Wingdings" pitchFamily="2" charset="2"/>
              <a:buChar char="ü"/>
            </a:pPr>
            <a:r>
              <a:rPr lang="en-CA" sz="1200" dirty="0"/>
              <a:t>Very active global community of R Shiny users and </a:t>
            </a:r>
            <a:r>
              <a:rPr lang="en-CA" sz="1200" dirty="0">
                <a:hlinkClick r:id="rId3"/>
              </a:rPr>
              <a:t>annual Shiny contests</a:t>
            </a:r>
            <a:endParaRPr lang="en-CA" sz="1200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n-CA" sz="1400" dirty="0">
              <a:ea typeface="ＭＳ Ｐゴシック" charset="-12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umbs Up Emoji">
                <a:extLst>
                  <a:ext uri="{FF2B5EF4-FFF2-40B4-BE49-F238E27FC236}">
                    <a16:creationId xmlns:a16="http://schemas.microsoft.com/office/drawing/2014/main" id="{2BE7DA52-1449-864A-8FC5-D1D2AB7075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0629363"/>
                  </p:ext>
                </p:extLst>
              </p:nvPr>
            </p:nvGraphicFramePr>
            <p:xfrm rot="21393103">
              <a:off x="5530866" y="619679"/>
              <a:ext cx="2230057" cy="3218377"/>
            </p:xfrm>
            <a:graphic>
              <a:graphicData uri="http://schemas.microsoft.com/office/drawing/2017/model3d">
                <am3d:model3d r:embed="rId4">
                  <am3d:spPr>
                    <a:xfrm rot="21393103">
                      <a:off x="0" y="0"/>
                      <a:ext cx="2230057" cy="3218377"/>
                    </a:xfrm>
                    <a:prstGeom prst="rect">
                      <a:avLst/>
                    </a:prstGeom>
                    <a:noFill/>
                    <a:effectLst/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1627027" ay="3422687" az="139516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039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umbs Up Emoji">
                <a:extLst>
                  <a:ext uri="{FF2B5EF4-FFF2-40B4-BE49-F238E27FC236}">
                    <a16:creationId xmlns:a16="http://schemas.microsoft.com/office/drawing/2014/main" id="{2BE7DA52-1449-864A-8FC5-D1D2AB7075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393103">
                <a:off x="5530866" y="619679"/>
                <a:ext cx="2230057" cy="3218377"/>
              </a:xfrm>
              <a:prstGeom prst="rect">
                <a:avLst/>
              </a:prstGeom>
              <a:noFill/>
              <a:effectLst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782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“Costs” of shiny apps</a:t>
            </a:r>
            <a:endParaRPr dirty="0">
              <a:ea typeface="ＭＳ Ｐゴシック" charset="-12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38" y="1131590"/>
            <a:ext cx="4564310" cy="3912964"/>
          </a:xfrm>
        </p:spPr>
        <p:txBody>
          <a:bodyPr/>
          <a:lstStyle/>
          <a:p>
            <a:pPr lvl="1">
              <a:spcAft>
                <a:spcPts val="0"/>
              </a:spcAft>
              <a:buFont typeface="Wingdings" pitchFamily="2" charset="2"/>
              <a:buChar char="Ø"/>
            </a:pPr>
            <a:r>
              <a:rPr lang="en-CA" sz="1400" dirty="0"/>
              <a:t>Requires a basic-intermediate understanding of coding</a:t>
            </a:r>
          </a:p>
          <a:p>
            <a:pPr lvl="2">
              <a:spcAft>
                <a:spcPts val="1200"/>
              </a:spcAft>
              <a:buFont typeface="Wingdings" pitchFamily="2" charset="2"/>
              <a:buChar char="ü"/>
            </a:pPr>
            <a:r>
              <a:rPr lang="en-CA" sz="1200" dirty="0"/>
              <a:t>Significant time commitment </a:t>
            </a:r>
          </a:p>
          <a:p>
            <a:pPr lvl="1">
              <a:spcAft>
                <a:spcPts val="0"/>
              </a:spcAft>
              <a:buFont typeface="Wingdings" pitchFamily="2" charset="2"/>
              <a:buChar char="Ø"/>
            </a:pPr>
            <a:r>
              <a:rPr lang="en-CA" sz="1400" dirty="0"/>
              <a:t>Restrictions on publishing the app and using it for free</a:t>
            </a:r>
          </a:p>
          <a:p>
            <a:pPr lvl="2">
              <a:spcAft>
                <a:spcPts val="1200"/>
              </a:spcAft>
              <a:buFont typeface="Wingdings" pitchFamily="2" charset="2"/>
              <a:buChar char="Ø"/>
            </a:pPr>
            <a:r>
              <a:rPr lang="en-CA" sz="1200" dirty="0"/>
              <a:t>E.g. 25 free user hours/month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CA" sz="1400" dirty="0"/>
              <a:t>Getting to 90% of what you want is easy, the other 10% can take forever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CA" sz="1400" dirty="0"/>
              <a:t>Sadly doesn’t work with all R packages</a:t>
            </a:r>
          </a:p>
          <a:p>
            <a:pPr lvl="1">
              <a:spcAft>
                <a:spcPts val="0"/>
              </a:spcAft>
              <a:buFont typeface="Wingdings" pitchFamily="2" charset="2"/>
              <a:buChar char="Ø"/>
            </a:pPr>
            <a:r>
              <a:rPr lang="en-CA" sz="1400" dirty="0"/>
              <a:t>Things can take a long time to load and process</a:t>
            </a:r>
          </a:p>
          <a:p>
            <a:pPr lvl="2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n-CA" sz="1200" dirty="0"/>
              <a:t>Depending on the size of your data and what you are visualizing</a:t>
            </a:r>
          </a:p>
          <a:p>
            <a:pPr>
              <a:defRPr/>
            </a:pPr>
            <a:endParaRPr lang="en-CA" sz="1050" dirty="0">
              <a:ea typeface="ＭＳ Ｐゴシック" charset="-12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umbs Down Emoji">
                <a:extLst>
                  <a:ext uri="{FF2B5EF4-FFF2-40B4-BE49-F238E27FC236}">
                    <a16:creationId xmlns:a16="http://schemas.microsoft.com/office/drawing/2014/main" id="{793E1970-9066-8F4C-B640-416D2896EE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1223400"/>
                  </p:ext>
                </p:extLst>
              </p:nvPr>
            </p:nvGraphicFramePr>
            <p:xfrm>
              <a:off x="5580112" y="1159125"/>
              <a:ext cx="2280740" cy="283825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80740" cy="2838254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1477901" dy="-18000000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1780429" ay="2230089" az="113972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039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umbs Down Emoji">
                <a:extLst>
                  <a:ext uri="{FF2B5EF4-FFF2-40B4-BE49-F238E27FC236}">
                    <a16:creationId xmlns:a16="http://schemas.microsoft.com/office/drawing/2014/main" id="{793E1970-9066-8F4C-B640-416D2896EE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0112" y="1159125"/>
                <a:ext cx="2280740" cy="28382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9823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 fontAlgn="base"/>
            <a:r>
              <a:rPr lang="en-CA" b="0" dirty="0"/>
              <a:t>What do you need to know to build shiny apps?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38" y="1060450"/>
            <a:ext cx="7661275" cy="3671887"/>
          </a:xfrm>
        </p:spPr>
        <p:txBody>
          <a:bodyPr/>
          <a:lstStyle/>
          <a:p>
            <a:r>
              <a:rPr lang="en-CA" sz="1600" b="1" u="sng" dirty="0"/>
              <a:t>MUST know: </a:t>
            </a:r>
          </a:p>
          <a:p>
            <a:pPr lvl="1"/>
            <a:r>
              <a:rPr lang="en-CA" sz="1400" dirty="0"/>
              <a:t>Making basic and static visualizations in R (e.g. knowledge </a:t>
            </a:r>
            <a:r>
              <a:rPr lang="en-CA" sz="1400" i="1" dirty="0"/>
              <a:t>ggplot2</a:t>
            </a:r>
            <a:r>
              <a:rPr lang="en-CA" sz="1400" dirty="0"/>
              <a:t> package)</a:t>
            </a:r>
          </a:p>
          <a:p>
            <a:pPr lvl="1"/>
            <a:r>
              <a:rPr lang="en-CA" sz="1400" dirty="0"/>
              <a:t>Cleaning/manipulating your data in R (e.g. knowledge of </a:t>
            </a:r>
            <a:r>
              <a:rPr lang="en-CA" sz="1400" i="1" dirty="0" err="1"/>
              <a:t>dplyr</a:t>
            </a:r>
            <a:r>
              <a:rPr lang="en-CA" sz="1400" i="1" dirty="0"/>
              <a:t>, </a:t>
            </a:r>
            <a:r>
              <a:rPr lang="en-CA" sz="1400" i="1" dirty="0" err="1"/>
              <a:t>tidyr</a:t>
            </a:r>
            <a:r>
              <a:rPr lang="en-CA" sz="1400" i="1" dirty="0"/>
              <a:t> </a:t>
            </a:r>
            <a:r>
              <a:rPr lang="en-CA" sz="1400" dirty="0"/>
              <a:t>packages)</a:t>
            </a:r>
          </a:p>
          <a:p>
            <a:pPr lvl="1"/>
            <a:r>
              <a:rPr lang="en-CA" sz="1400" dirty="0"/>
              <a:t>Writing out simple Shiny syntax</a:t>
            </a:r>
          </a:p>
          <a:p>
            <a:pPr lvl="1" indent="0">
              <a:buNone/>
            </a:pPr>
            <a:endParaRPr lang="en-CA" sz="1600" dirty="0"/>
          </a:p>
          <a:p>
            <a:r>
              <a:rPr lang="en-CA" sz="1600" b="1" u="sng" dirty="0"/>
              <a:t>OPTIONAL but USEFUL to know:</a:t>
            </a:r>
          </a:p>
          <a:p>
            <a:pPr lvl="1"/>
            <a:r>
              <a:rPr lang="en-CA" sz="1400" dirty="0"/>
              <a:t>Making interactive visualizations in R (e.g. </a:t>
            </a:r>
            <a:r>
              <a:rPr lang="en-CA" sz="1400" i="1" dirty="0" err="1"/>
              <a:t>plotly</a:t>
            </a:r>
            <a:r>
              <a:rPr lang="en-CA" sz="1400" i="1" dirty="0"/>
              <a:t>, </a:t>
            </a:r>
            <a:r>
              <a:rPr lang="en-CA" sz="1400" i="1" dirty="0" err="1"/>
              <a:t>chorddiag</a:t>
            </a:r>
            <a:r>
              <a:rPr lang="en-CA" sz="1400" i="1" dirty="0"/>
              <a:t>, </a:t>
            </a:r>
            <a:r>
              <a:rPr lang="en-CA" sz="1400" i="1" dirty="0" err="1"/>
              <a:t>visNetwork</a:t>
            </a:r>
            <a:r>
              <a:rPr lang="en-CA" sz="1400" i="1" dirty="0"/>
              <a:t>, </a:t>
            </a:r>
            <a:r>
              <a:rPr lang="en-CA" sz="1400" i="1" dirty="0" err="1"/>
              <a:t>tmap</a:t>
            </a:r>
            <a:r>
              <a:rPr lang="en-CA" sz="1400" i="1" dirty="0"/>
              <a:t> </a:t>
            </a:r>
            <a:r>
              <a:rPr lang="en-CA" sz="1400" dirty="0"/>
              <a:t>packages)</a:t>
            </a:r>
          </a:p>
          <a:p>
            <a:pPr lvl="1"/>
            <a:r>
              <a:rPr lang="en-CA" sz="1400" dirty="0"/>
              <a:t>Knowing some </a:t>
            </a:r>
            <a:r>
              <a:rPr lang="en-CA" sz="1400" i="1" dirty="0"/>
              <a:t>html</a:t>
            </a:r>
            <a:r>
              <a:rPr lang="en-CA" sz="1400" dirty="0"/>
              <a:t> and </a:t>
            </a:r>
            <a:r>
              <a:rPr lang="en-CA" sz="1400" i="1" dirty="0" err="1"/>
              <a:t>css</a:t>
            </a:r>
            <a:r>
              <a:rPr lang="en-CA" sz="1400" dirty="0"/>
              <a:t> to modify various visual aspects of the app</a:t>
            </a:r>
          </a:p>
          <a:p>
            <a:pPr lvl="1"/>
            <a:r>
              <a:rPr lang="en-CA" sz="1400" dirty="0"/>
              <a:t>Some prior experience in non-R coding can be helpful (but not necessary)</a:t>
            </a:r>
          </a:p>
          <a:p>
            <a:pPr>
              <a:defRPr/>
            </a:pPr>
            <a:endParaRPr lang="en-CA" dirty="0">
              <a:ea typeface="ＭＳ Ｐゴシック" charset="-128"/>
            </a:endParaRP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2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188D8-7A70-8B45-8B97-1CB71F53B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220072" cy="1058863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en-US" dirty="0">
                <a:ea typeface="ＭＳ Ｐゴシック" charset="-128"/>
              </a:rPr>
              <a:t>Let’s make our first shiny app!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44F2C-AC27-2346-9920-7338BA30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02685"/>
            <a:ext cx="7573094" cy="43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1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2AC917-FA9A-5042-A7D8-300E509DB0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552" y="252996"/>
            <a:ext cx="7661438" cy="623331"/>
          </a:xfrm>
        </p:spPr>
        <p:txBody>
          <a:bodyPr/>
          <a:lstStyle/>
          <a:p>
            <a:r>
              <a:rPr lang="en-US" dirty="0"/>
              <a:t>adding more features to our shiny app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0050FD0-BA7D-184C-8116-95B85F7FE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71550"/>
            <a:ext cx="7220699" cy="435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25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201" y="34122"/>
            <a:ext cx="2476078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Shiny Resources</a:t>
            </a:r>
            <a:endParaRPr dirty="0">
              <a:ea typeface="ＭＳ Ｐゴシック" charset="-128"/>
            </a:endParaRPr>
          </a:p>
        </p:txBody>
      </p:sp>
      <p:pic>
        <p:nvPicPr>
          <p:cNvPr id="5" name="Picture 4" descr="Graphical user interface, applicati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432EF5C-4ABA-5D41-97EC-01C62A593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92"/>
          <a:stretch/>
        </p:blipFill>
        <p:spPr>
          <a:xfrm>
            <a:off x="3816475" y="195486"/>
            <a:ext cx="4211909" cy="4803085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1" name="Picture 10" descr="Graphical user interface, text, application, websit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E41A3C8-E819-D14E-B9ED-2F4587D9D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01" y="2626914"/>
            <a:ext cx="3133695" cy="2345643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3" name="Picture 12" descr="A picture containing text, bird, colorful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07F51F1-E567-C643-B2CA-3A098068D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201" y="648071"/>
            <a:ext cx="1465202" cy="1923678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5" name="Picture 14" descr="Graphical user interface, applicati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B6101881-18C4-F54F-8F82-CD40321A4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9048" y="648070"/>
            <a:ext cx="1568270" cy="1923679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8110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E1D4A-70FF-4949-AEA1-CD68B11F44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C2D19263-609B-034D-B97D-EA21455EF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39738" y="1131888"/>
            <a:ext cx="76612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en-US"/>
          </a:p>
        </p:txBody>
      </p:sp>
      <p:pic>
        <p:nvPicPr>
          <p:cNvPr id="25604" name="Picture 5">
            <a:extLst>
              <a:ext uri="{FF2B5EF4-FFF2-40B4-BE49-F238E27FC236}">
                <a16:creationId xmlns:a16="http://schemas.microsoft.com/office/drawing/2014/main" id="{A30CD8D3-CD1E-F946-BFAF-C8402AC8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ECB13A-A3A3-684F-8AFF-15DE2F320B89}"/>
              </a:ext>
            </a:extLst>
          </p:cNvPr>
          <p:cNvSpPr/>
          <p:nvPr/>
        </p:nvSpPr>
        <p:spPr>
          <a:xfrm>
            <a:off x="-30163" y="1131888"/>
            <a:ext cx="6402388" cy="22320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C161831-5CD7-D149-9FD5-5DB79A3F17D4}"/>
              </a:ext>
            </a:extLst>
          </p:cNvPr>
          <p:cNvSpPr txBox="1">
            <a:spLocks/>
          </p:cNvSpPr>
          <p:nvPr/>
        </p:nvSpPr>
        <p:spPr bwMode="auto">
          <a:xfrm>
            <a:off x="1104932" y="1353015"/>
            <a:ext cx="4405313" cy="1069975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marL="0" indent="0" algn="l" defTabSz="457200" rtl="0" eaLnBrk="0" fontAlgn="base" hangingPunct="0">
              <a:lnSpc>
                <a:spcPts val="3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en-US" b="0" spc="100" dirty="0">
                <a:ea typeface="ＭＳ Ｐゴシック" charset="-128"/>
              </a:rPr>
              <a:t>Thank you for Attending!</a:t>
            </a:r>
          </a:p>
          <a:p>
            <a:pPr>
              <a:buFont typeface="Arial" charset="0"/>
              <a:buNone/>
              <a:defRPr/>
            </a:pPr>
            <a:endParaRPr lang="en-US" b="0" spc="100" dirty="0">
              <a:ea typeface="ＭＳ Ｐゴシック" charset="-128"/>
            </a:endParaRPr>
          </a:p>
          <a:p>
            <a:pPr algn="ctr">
              <a:buFont typeface="Arial" charset="0"/>
              <a:buNone/>
              <a:defRPr/>
            </a:pPr>
            <a:endParaRPr lang="en-US" b="0" spc="100" dirty="0">
              <a:ea typeface="ＭＳ Ｐゴシック" charset="-128"/>
            </a:endParaRPr>
          </a:p>
        </p:txBody>
      </p:sp>
      <p:pic>
        <p:nvPicPr>
          <p:cNvPr id="25607" name="Picture 14">
            <a:extLst>
              <a:ext uri="{FF2B5EF4-FFF2-40B4-BE49-F238E27FC236}">
                <a16:creationId xmlns:a16="http://schemas.microsoft.com/office/drawing/2014/main" id="{747725DA-8B38-2147-BEDE-C1EAE3EBE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968750"/>
            <a:ext cx="29257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7EBAFC-F447-894C-8266-2CB4399C878E}"/>
              </a:ext>
            </a:extLst>
          </p:cNvPr>
          <p:cNvSpPr/>
          <p:nvPr/>
        </p:nvSpPr>
        <p:spPr>
          <a:xfrm>
            <a:off x="8212138" y="1131888"/>
            <a:ext cx="931862" cy="11858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25609" name="Picture 19">
            <a:extLst>
              <a:ext uri="{FF2B5EF4-FFF2-40B4-BE49-F238E27FC236}">
                <a16:creationId xmlns:a16="http://schemas.microsoft.com/office/drawing/2014/main" id="{4214F0A2-68D5-1C4E-9D36-E0995BC91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1438275"/>
            <a:ext cx="4095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B08D67-687D-B248-9A7D-762086F26385}"/>
              </a:ext>
            </a:extLst>
          </p:cNvPr>
          <p:cNvSpPr txBox="1"/>
          <p:nvPr/>
        </p:nvSpPr>
        <p:spPr>
          <a:xfrm>
            <a:off x="313555" y="2427734"/>
            <a:ext cx="5430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fill out a short feedback survey </a:t>
            </a:r>
          </a:p>
        </p:txBody>
      </p:sp>
      <p:pic>
        <p:nvPicPr>
          <p:cNvPr id="7" name="Graphic 6" descr="Grinning face outline with solid fill">
            <a:extLst>
              <a:ext uri="{FF2B5EF4-FFF2-40B4-BE49-F238E27FC236}">
                <a16:creationId xmlns:a16="http://schemas.microsoft.com/office/drawing/2014/main" id="{C054B1DE-3E26-5A4F-BD89-FFB3D8738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3337" y="2437439"/>
            <a:ext cx="461666" cy="4616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300" y="210811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Your Experience with R and Visualization</a:t>
            </a:r>
            <a:endParaRPr dirty="0">
              <a:ea typeface="ＭＳ Ｐゴシック" charset="-128"/>
            </a:endParaRP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861E80-BE79-CF42-8BF5-E67B686D9F9B}"/>
              </a:ext>
            </a:extLst>
          </p:cNvPr>
          <p:cNvCxnSpPr/>
          <p:nvPr/>
        </p:nvCxnSpPr>
        <p:spPr>
          <a:xfrm>
            <a:off x="683568" y="2624510"/>
            <a:ext cx="65799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CF5FC0-07AE-5543-A5FE-82DBDC49010F}"/>
              </a:ext>
            </a:extLst>
          </p:cNvPr>
          <p:cNvCxnSpPr>
            <a:cxnSpLocks/>
          </p:cNvCxnSpPr>
          <p:nvPr/>
        </p:nvCxnSpPr>
        <p:spPr>
          <a:xfrm flipV="1">
            <a:off x="3973550" y="915566"/>
            <a:ext cx="0" cy="3417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5A9BCD-251B-0E49-9BAD-0EA58A8406FF}"/>
              </a:ext>
            </a:extLst>
          </p:cNvPr>
          <p:cNvSpPr txBox="1"/>
          <p:nvPr/>
        </p:nvSpPr>
        <p:spPr>
          <a:xfrm>
            <a:off x="5989267" y="2715766"/>
            <a:ext cx="254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Experienced in 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48E39-2F4F-2D4A-AEB4-D57A80B2C859}"/>
              </a:ext>
            </a:extLst>
          </p:cNvPr>
          <p:cNvSpPr txBox="1"/>
          <p:nvPr/>
        </p:nvSpPr>
        <p:spPr>
          <a:xfrm>
            <a:off x="626748" y="2715765"/>
            <a:ext cx="254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to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AC70B-7F2A-4C47-B509-1ECAC63150DD}"/>
              </a:ext>
            </a:extLst>
          </p:cNvPr>
          <p:cNvSpPr txBox="1"/>
          <p:nvPr/>
        </p:nvSpPr>
        <p:spPr>
          <a:xfrm>
            <a:off x="3995936" y="880326"/>
            <a:ext cx="254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Experienced in visualization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D585E-5076-C14B-96BB-852CA3782FF4}"/>
              </a:ext>
            </a:extLst>
          </p:cNvPr>
          <p:cNvSpPr txBox="1"/>
          <p:nvPr/>
        </p:nvSpPr>
        <p:spPr>
          <a:xfrm>
            <a:off x="3995936" y="4124674"/>
            <a:ext cx="254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to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59905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196" y="699542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Learning objectives</a:t>
            </a:r>
            <a:endParaRPr dirty="0">
              <a:ea typeface="ＭＳ Ｐゴシック" charset="-12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1491630"/>
            <a:ext cx="7056783" cy="1944216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CA" sz="1600" dirty="0"/>
              <a:t>Become familiar with </a:t>
            </a:r>
            <a:r>
              <a:rPr lang="en-CA" sz="1600" b="1" i="1" dirty="0"/>
              <a:t>shiny</a:t>
            </a:r>
            <a:r>
              <a:rPr lang="en-CA" sz="1600" dirty="0"/>
              <a:t> package for making web applications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CA" sz="1600" dirty="0"/>
              <a:t>Learn how to make a simple shiny app in 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CA" sz="1600" dirty="0"/>
              <a:t>Learn how to expand on your app with more advanced features</a:t>
            </a:r>
            <a:endParaRPr lang="en-CA" sz="1600" dirty="0">
              <a:ea typeface="ＭＳ Ｐゴシック" charset="-128"/>
            </a:endParaRP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28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AC13B-B7FD-1C4F-9DCD-20515EA2BE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919" y="1512887"/>
            <a:ext cx="5430838" cy="10588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-128"/>
              </a:rPr>
              <a:t>Introduction to shiny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F448DCDA-3300-614D-A8A4-DBB1D1C8E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156075"/>
            <a:ext cx="2927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2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867" y="267494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What is shiny?</a:t>
            </a:r>
            <a:endParaRPr dirty="0">
              <a:ea typeface="ＭＳ Ｐゴシック" charset="-128"/>
            </a:endParaRPr>
          </a:p>
        </p:txBody>
      </p:sp>
      <p:pic>
        <p:nvPicPr>
          <p:cNvPr id="3" name="Picture 2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4290A5C-DCA0-0D45-B88D-A3BC7B82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841666"/>
            <a:ext cx="7372052" cy="392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3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236" y="341738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What is shiny used for?</a:t>
            </a:r>
            <a:endParaRPr dirty="0">
              <a:ea typeface="ＭＳ Ｐゴシック" charset="-12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8EEFB-3CCD-734D-9A2F-D3CE9A1AD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236" y="1004847"/>
            <a:ext cx="7387462" cy="367188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CA" sz="1800" dirty="0"/>
              <a:t>Developing interactive visualizations/tables (which can be incorporated on your website, in R markdown file, or in Tableau)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CA" sz="1800" dirty="0"/>
              <a:t>Developing data-oriented web applications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CA" sz="1800" dirty="0"/>
              <a:t>Developing full websites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7D7E34-5629-BF47-B1C2-AF74756C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36" y="2685976"/>
            <a:ext cx="6816417" cy="210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3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60E318-04FB-7E42-AA4B-E1DE5D0A9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Structure of a shiny app</a:t>
            </a:r>
            <a:endParaRPr dirty="0">
              <a:ea typeface="ＭＳ Ｐゴシック" charset="-128"/>
            </a:endParaRP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869EC-19CA-1844-AAE8-0A23E181734D}"/>
              </a:ext>
            </a:extLst>
          </p:cNvPr>
          <p:cNvSpPr/>
          <p:nvPr/>
        </p:nvSpPr>
        <p:spPr>
          <a:xfrm>
            <a:off x="683568" y="3075806"/>
            <a:ext cx="6604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600" u="sng" dirty="0">
                <a:ea typeface="ＭＳ Ｐゴシック" charset="-128"/>
              </a:rPr>
              <a:t>Note:</a:t>
            </a:r>
            <a:r>
              <a:rPr lang="en-CA" sz="1600" dirty="0">
                <a:ea typeface="ＭＳ Ｐゴシック" charset="-128"/>
              </a:rPr>
              <a:t> </a:t>
            </a:r>
            <a:r>
              <a:rPr lang="en-CA" sz="1600" dirty="0"/>
              <a:t>previously you would have two separate files: </a:t>
            </a:r>
            <a:r>
              <a:rPr lang="en-CA" sz="1600" b="1" i="1" dirty="0" err="1"/>
              <a:t>UI.r</a:t>
            </a:r>
            <a:r>
              <a:rPr lang="en-CA" sz="1600" dirty="0"/>
              <a:t> and </a:t>
            </a:r>
            <a:r>
              <a:rPr lang="en-CA" sz="1600" b="1" i="1" dirty="0" err="1"/>
              <a:t>server.r</a:t>
            </a:r>
            <a:r>
              <a:rPr lang="en-CA" sz="1600" dirty="0"/>
              <a:t>, now there is a combined </a:t>
            </a:r>
            <a:r>
              <a:rPr lang="en-CA" sz="1600" b="1" i="1" dirty="0" err="1"/>
              <a:t>app.R</a:t>
            </a:r>
            <a:r>
              <a:rPr lang="en-CA" sz="1600" b="1" i="1" dirty="0"/>
              <a:t> </a:t>
            </a:r>
            <a:r>
              <a:rPr lang="en-CA" sz="1600" dirty="0"/>
              <a:t>file</a:t>
            </a:r>
            <a:endParaRPr lang="en-CA" sz="1600" dirty="0">
              <a:ea typeface="ＭＳ Ｐゴシック" charset="-12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9122F2C-7ABE-5044-A486-01F729D2D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329651"/>
              </p:ext>
            </p:extLst>
          </p:nvPr>
        </p:nvGraphicFramePr>
        <p:xfrm>
          <a:off x="827584" y="1131590"/>
          <a:ext cx="6096000" cy="169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825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4E812F2-34B7-8F43-B9B6-B47E5BFBD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9582"/>
            <a:ext cx="6231107" cy="3676353"/>
          </a:xfrm>
          <a:prstGeom prst="rect">
            <a:avLst/>
          </a:prstGeom>
        </p:spPr>
      </p:pic>
      <p:pic>
        <p:nvPicPr>
          <p:cNvPr id="22532" name="Picture 1">
            <a:extLst>
              <a:ext uri="{FF2B5EF4-FFF2-40B4-BE49-F238E27FC236}">
                <a16:creationId xmlns:a16="http://schemas.microsoft.com/office/drawing/2014/main" id="{0658D268-931C-174D-B68D-D3382822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995738"/>
            <a:ext cx="269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188D8-7A70-8B45-8B97-1CB71F53B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97814"/>
            <a:ext cx="5430838" cy="1058863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en-US" dirty="0">
                <a:ea typeface="ＭＳ Ｐゴシック" charset="-128"/>
              </a:rPr>
              <a:t>Time to see our first shiny app!</a:t>
            </a:r>
          </a:p>
        </p:txBody>
      </p:sp>
    </p:spTree>
    <p:extLst>
      <p:ext uri="{BB962C8B-B14F-4D97-AF65-F5344CB8AC3E}">
        <p14:creationId xmlns:p14="http://schemas.microsoft.com/office/powerpoint/2010/main" val="654643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B426A0A38D244F8D9EEB7DA238E3EC" ma:contentTypeVersion="10" ma:contentTypeDescription="Create a new document." ma:contentTypeScope="" ma:versionID="fd0acebe2554310e2d9c7d918d8732c2">
  <xsd:schema xmlns:xsd="http://www.w3.org/2001/XMLSchema" xmlns:xs="http://www.w3.org/2001/XMLSchema" xmlns:p="http://schemas.microsoft.com/office/2006/metadata/properties" xmlns:ns2="cdbb410c-0039-4c97-a4fa-006c4a539dc0" xmlns:ns3="85fa4bc1-a756-4266-8701-02b2ee4996f9" targetNamespace="http://schemas.microsoft.com/office/2006/metadata/properties" ma:root="true" ma:fieldsID="e691eb94ff3e3dff57bb01375d99c327" ns2:_="" ns3:_="">
    <xsd:import namespace="cdbb410c-0039-4c97-a4fa-006c4a539dc0"/>
    <xsd:import namespace="85fa4bc1-a756-4266-8701-02b2ee4996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b410c-0039-4c97-a4fa-006c4a539d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a4bc1-a756-4266-8701-02b2ee4996f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D5BC3F-DB06-453E-9E5F-B2347DC7E2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0141A-A9B3-4ED2-A9FD-8B4D90210B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bb410c-0039-4c97-a4fa-006c4a539dc0"/>
    <ds:schemaRef ds:uri="85fa4bc1-a756-4266-8701-02b2ee4996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6505</TotalTime>
  <Words>590</Words>
  <Application>Microsoft Macintosh PowerPoint</Application>
  <PresentationFormat>On-screen Show (16:9)</PresentationFormat>
  <Paragraphs>126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Whitney Book</vt:lpstr>
      <vt:lpstr>WhitneyHTF-Bold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Goncalves</dc:creator>
  <cp:lastModifiedBy>albina23@student.ubc.ca</cp:lastModifiedBy>
  <cp:revision>287</cp:revision>
  <cp:lastPrinted>2015-09-29T17:52:21Z</cp:lastPrinted>
  <dcterms:created xsi:type="dcterms:W3CDTF">2010-06-15T20:07:28Z</dcterms:created>
  <dcterms:modified xsi:type="dcterms:W3CDTF">2022-03-27T02:39:29Z</dcterms:modified>
</cp:coreProperties>
</file>